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36"/>
  </p:notesMasterIdLst>
  <p:sldIdLst>
    <p:sldId id="256" r:id="rId2"/>
    <p:sldId id="258" r:id="rId3"/>
    <p:sldId id="257" r:id="rId4"/>
    <p:sldId id="259" r:id="rId5"/>
    <p:sldId id="265" r:id="rId6"/>
    <p:sldId id="266" r:id="rId7"/>
    <p:sldId id="284" r:id="rId8"/>
    <p:sldId id="261" r:id="rId9"/>
    <p:sldId id="269" r:id="rId10"/>
    <p:sldId id="285" r:id="rId11"/>
    <p:sldId id="274" r:id="rId12"/>
    <p:sldId id="268" r:id="rId13"/>
    <p:sldId id="288" r:id="rId14"/>
    <p:sldId id="271" r:id="rId15"/>
    <p:sldId id="286" r:id="rId16"/>
    <p:sldId id="273" r:id="rId17"/>
    <p:sldId id="283" r:id="rId18"/>
    <p:sldId id="280" r:id="rId19"/>
    <p:sldId id="279" r:id="rId20"/>
    <p:sldId id="264" r:id="rId21"/>
    <p:sldId id="290" r:id="rId22"/>
    <p:sldId id="299" r:id="rId23"/>
    <p:sldId id="306" r:id="rId24"/>
    <p:sldId id="305" r:id="rId25"/>
    <p:sldId id="291" r:id="rId26"/>
    <p:sldId id="298" r:id="rId27"/>
    <p:sldId id="292" r:id="rId28"/>
    <p:sldId id="295" r:id="rId29"/>
    <p:sldId id="293" r:id="rId30"/>
    <p:sldId id="294" r:id="rId31"/>
    <p:sldId id="281" r:id="rId32"/>
    <p:sldId id="303" r:id="rId33"/>
    <p:sldId id="304" r:id="rId34"/>
    <p:sldId id="28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f Bağatur" initials="EB" lastIdx="2" clrIdx="0">
    <p:extLst>
      <p:ext uri="{19B8F6BF-5375-455C-9EA6-DF929625EA0E}">
        <p15:presenceInfo xmlns:p15="http://schemas.microsoft.com/office/powerpoint/2012/main" userId="3dc8ab520b6756f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2" autoAdjust="0"/>
    <p:restoredTop sz="94660"/>
  </p:normalViewPr>
  <p:slideViewPr>
    <p:cSldViewPr snapToGrid="0">
      <p:cViewPr varScale="1">
        <p:scale>
          <a:sx n="87" d="100"/>
          <a:sy n="87" d="100"/>
        </p:scale>
        <p:origin x="64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Sayfa1!$B$1</c:f>
              <c:strCache>
                <c:ptCount val="1"/>
                <c:pt idx="0">
                  <c:v>Sütun1</c:v>
                </c:pt>
              </c:strCache>
            </c:strRef>
          </c:tx>
          <c:spPr>
            <a:ln>
              <a:noFill/>
            </a:ln>
          </c:spPr>
          <c:dPt>
            <c:idx val="0"/>
            <c:bubble3D val="0"/>
            <c:spPr>
              <a:solidFill>
                <a:schemeClr val="accent2">
                  <a:tint val="65000"/>
                </a:schemeClr>
              </a:solidFill>
              <a:ln w="19050">
                <a:noFill/>
              </a:ln>
              <a:effectLst/>
            </c:spPr>
            <c:extLst xmlns:c16r2="http://schemas.microsoft.com/office/drawing/2015/06/chart">
              <c:ext xmlns:c16="http://schemas.microsoft.com/office/drawing/2014/chart" uri="{C3380CC4-5D6E-409C-BE32-E72D297353CC}">
                <c16:uniqueId val="{00000001-7C01-4A8A-AB19-02B93512C4E4}"/>
              </c:ext>
            </c:extLst>
          </c:dPt>
          <c:dPt>
            <c:idx val="1"/>
            <c:bubble3D val="0"/>
            <c:spPr>
              <a:solidFill>
                <a:schemeClr val="accent2"/>
              </a:solidFill>
              <a:ln w="19050">
                <a:noFill/>
              </a:ln>
              <a:effectLst/>
            </c:spPr>
            <c:extLst xmlns:c16r2="http://schemas.microsoft.com/office/drawing/2015/06/chart">
              <c:ext xmlns:c16="http://schemas.microsoft.com/office/drawing/2014/chart" uri="{C3380CC4-5D6E-409C-BE32-E72D297353CC}">
                <c16:uniqueId val="{00000003-7C01-4A8A-AB19-02B93512C4E4}"/>
              </c:ext>
            </c:extLst>
          </c:dPt>
          <c:dPt>
            <c:idx val="2"/>
            <c:bubble3D val="0"/>
            <c:spPr>
              <a:solidFill>
                <a:schemeClr val="accent2">
                  <a:shade val="65000"/>
                </a:schemeClr>
              </a:solidFill>
              <a:ln w="19050">
                <a:noFill/>
              </a:ln>
              <a:effectLst/>
            </c:spPr>
            <c:extLst xmlns:c16r2="http://schemas.microsoft.com/office/drawing/2015/06/chart">
              <c:ext xmlns:c16="http://schemas.microsoft.com/office/drawing/2014/chart" uri="{C3380CC4-5D6E-409C-BE32-E72D297353CC}">
                <c16:uniqueId val="{00000002-13E7-461F-BA0B-183EB53021C0}"/>
              </c:ext>
            </c:extLst>
          </c:dPt>
          <c:cat>
            <c:strRef>
              <c:f>Sayfa1!$A$2:$A$4</c:f>
              <c:strCache>
                <c:ptCount val="3"/>
                <c:pt idx="0">
                  <c:v>Duygusal İstismar</c:v>
                </c:pt>
                <c:pt idx="1">
                  <c:v>Fiziksel İstismar</c:v>
                </c:pt>
                <c:pt idx="2">
                  <c:v>Cinsel İstismar</c:v>
                </c:pt>
              </c:strCache>
            </c:strRef>
          </c:cat>
          <c:val>
            <c:numRef>
              <c:f>Sayfa1!$B$2:$B$4</c:f>
              <c:numCache>
                <c:formatCode>General</c:formatCode>
                <c:ptCount val="3"/>
                <c:pt idx="0">
                  <c:v>78</c:v>
                </c:pt>
                <c:pt idx="1">
                  <c:v>24</c:v>
                </c:pt>
                <c:pt idx="2">
                  <c:v>9</c:v>
                </c:pt>
              </c:numCache>
            </c:numRef>
          </c:val>
          <c:extLst xmlns:c16r2="http://schemas.microsoft.com/office/drawing/2015/06/chart">
            <c:ext xmlns:c16="http://schemas.microsoft.com/office/drawing/2014/chart" uri="{C3380CC4-5D6E-409C-BE32-E72D297353CC}">
              <c16:uniqueId val="{00000000-13E7-461F-BA0B-183EB53021C0}"/>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3.3582089552238754E-3"/>
          <c:y val="0.90524118468225756"/>
          <c:w val="0.94664179104477686"/>
          <c:h val="9.475881531774227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0.45522</cdr:x>
      <cdr:y>0.58457</cdr:y>
    </cdr:from>
    <cdr:to>
      <cdr:x>0.62313</cdr:x>
      <cdr:y>0.70382</cdr:y>
    </cdr:to>
    <cdr:sp macro="" textlink="">
      <cdr:nvSpPr>
        <cdr:cNvPr id="2" name="Metin kutusu 1">
          <a:extLst xmlns:a="http://schemas.openxmlformats.org/drawingml/2006/main">
            <a:ext uri="{FF2B5EF4-FFF2-40B4-BE49-F238E27FC236}">
              <a16:creationId xmlns="" xmlns:a16="http://schemas.microsoft.com/office/drawing/2014/main" id="{35FC9D5C-AE58-4617-BF6F-26703138222C}"/>
            </a:ext>
          </a:extLst>
        </cdr:cNvPr>
        <cdr:cNvSpPr txBox="1"/>
      </cdr:nvSpPr>
      <cdr:spPr>
        <a:xfrm xmlns:a="http://schemas.openxmlformats.org/drawingml/2006/main">
          <a:off x="1859280" y="2017131"/>
          <a:ext cx="685800" cy="4114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tr-TR" sz="1100" dirty="0"/>
            <a:t>%78</a:t>
          </a:r>
        </a:p>
      </cdr:txBody>
    </cdr:sp>
  </cdr:relSizeAnchor>
  <cdr:relSizeAnchor xmlns:cdr="http://schemas.openxmlformats.org/drawingml/2006/chartDrawing">
    <cdr:from>
      <cdr:x>0.1087</cdr:x>
      <cdr:y>0.31353</cdr:y>
    </cdr:from>
    <cdr:to>
      <cdr:x>0.36956</cdr:x>
      <cdr:y>0.47568</cdr:y>
    </cdr:to>
    <cdr:sp macro="" textlink="">
      <cdr:nvSpPr>
        <cdr:cNvPr id="3" name="Metin kutusu 2">
          <a:extLst xmlns:a="http://schemas.openxmlformats.org/drawingml/2006/main">
            <a:ext uri="{FF2B5EF4-FFF2-40B4-BE49-F238E27FC236}">
              <a16:creationId xmlns="" xmlns:a16="http://schemas.microsoft.com/office/drawing/2014/main" id="{B6013552-C156-4441-85F3-1510482F2005}"/>
            </a:ext>
          </a:extLst>
        </cdr:cNvPr>
        <cdr:cNvSpPr txBox="1"/>
      </cdr:nvSpPr>
      <cdr:spPr>
        <a:xfrm xmlns:a="http://schemas.openxmlformats.org/drawingml/2006/main">
          <a:off x="304800" y="1143700"/>
          <a:ext cx="731519" cy="591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100" dirty="0"/>
            <a:t>     %24</a:t>
          </a:r>
        </a:p>
      </cdr:txBody>
    </cdr:sp>
  </cdr:relSizeAnchor>
  <cdr:relSizeAnchor xmlns:cdr="http://schemas.openxmlformats.org/drawingml/2006/chartDrawing">
    <cdr:from>
      <cdr:x>0.32609</cdr:x>
      <cdr:y>0.17696</cdr:y>
    </cdr:from>
    <cdr:to>
      <cdr:x>0.54348</cdr:x>
      <cdr:y>0.33283</cdr:y>
    </cdr:to>
    <cdr:sp macro="" textlink="">
      <cdr:nvSpPr>
        <cdr:cNvPr id="4" name="Metin kutusu 3">
          <a:extLst xmlns:a="http://schemas.openxmlformats.org/drawingml/2006/main">
            <a:ext uri="{FF2B5EF4-FFF2-40B4-BE49-F238E27FC236}">
              <a16:creationId xmlns="" xmlns:a16="http://schemas.microsoft.com/office/drawing/2014/main" id="{63629CCF-0EA3-409C-8952-EDE558F64105}"/>
            </a:ext>
          </a:extLst>
        </cdr:cNvPr>
        <cdr:cNvSpPr txBox="1"/>
      </cdr:nvSpPr>
      <cdr:spPr>
        <a:xfrm xmlns:a="http://schemas.openxmlformats.org/drawingml/2006/main">
          <a:off x="914400" y="645532"/>
          <a:ext cx="609599" cy="5685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100" dirty="0"/>
            <a:t>%9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D5143-5635-4B3F-B2F8-464DDDDF360D}" type="datetimeFigureOut">
              <a:rPr lang="tr-TR" smtClean="0"/>
              <a:pPr/>
              <a:t>29.12.2021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A51C54-2D94-43A1-8721-FD94DF1739DB}" type="slidenum">
              <a:rPr lang="tr-TR" smtClean="0"/>
              <a:pPr/>
              <a:t>‹#›</a:t>
            </a:fld>
            <a:endParaRPr lang="tr-TR"/>
          </a:p>
        </p:txBody>
      </p:sp>
    </p:spTree>
    <p:extLst>
      <p:ext uri="{BB962C8B-B14F-4D97-AF65-F5344CB8AC3E}">
        <p14:creationId xmlns:p14="http://schemas.microsoft.com/office/powerpoint/2010/main" val="331401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DA51C54-2D94-43A1-8721-FD94DF1739DB}" type="slidenum">
              <a:rPr lang="tr-TR" smtClean="0"/>
              <a:pPr/>
              <a:t>2</a:t>
            </a:fld>
            <a:endParaRPr lang="tr-TR"/>
          </a:p>
        </p:txBody>
      </p:sp>
    </p:spTree>
    <p:extLst>
      <p:ext uri="{BB962C8B-B14F-4D97-AF65-F5344CB8AC3E}">
        <p14:creationId xmlns:p14="http://schemas.microsoft.com/office/powerpoint/2010/main" val="2350268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DA51C54-2D94-43A1-8721-FD94DF1739DB}" type="slidenum">
              <a:rPr lang="tr-TR" smtClean="0"/>
              <a:pPr/>
              <a:t>11</a:t>
            </a:fld>
            <a:endParaRPr lang="tr-TR"/>
          </a:p>
        </p:txBody>
      </p:sp>
    </p:spTree>
    <p:extLst>
      <p:ext uri="{BB962C8B-B14F-4D97-AF65-F5344CB8AC3E}">
        <p14:creationId xmlns:p14="http://schemas.microsoft.com/office/powerpoint/2010/main" val="2955253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DA51C54-2D94-43A1-8721-FD94DF1739DB}" type="slidenum">
              <a:rPr lang="tr-TR" smtClean="0"/>
              <a:pPr/>
              <a:t>17</a:t>
            </a:fld>
            <a:endParaRPr lang="tr-TR"/>
          </a:p>
        </p:txBody>
      </p:sp>
    </p:spTree>
    <p:extLst>
      <p:ext uri="{BB962C8B-B14F-4D97-AF65-F5344CB8AC3E}">
        <p14:creationId xmlns:p14="http://schemas.microsoft.com/office/powerpoint/2010/main" val="740386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E3EBE065-4AC3-4BF9-9868-18D2D3BFC415}" type="datetimeFigureOut">
              <a:rPr lang="tr-TR" smtClean="0"/>
              <a:pPr/>
              <a:t>29.12.2021</a:t>
            </a:fld>
            <a:endParaRPr lang="tr-T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tr-T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0F3415B1-1814-4C46-A817-32EEF63FCB24}" type="slidenum">
              <a:rPr lang="tr-TR" smtClean="0"/>
              <a:pPr/>
              <a:t>‹#›</a:t>
            </a:fld>
            <a:endParaRPr lang="tr-TR"/>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8705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3EBE065-4AC3-4BF9-9868-18D2D3BFC415}" type="datetimeFigureOut">
              <a:rPr lang="tr-TR" smtClean="0"/>
              <a:pPr/>
              <a:t>29.12.2021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3415B1-1814-4C46-A817-32EEF63FCB24}" type="slidenum">
              <a:rPr lang="tr-TR" smtClean="0"/>
              <a:pPr/>
              <a:t>‹#›</a:t>
            </a:fld>
            <a:endParaRPr lang="tr-TR"/>
          </a:p>
        </p:txBody>
      </p:sp>
    </p:spTree>
    <p:extLst>
      <p:ext uri="{BB962C8B-B14F-4D97-AF65-F5344CB8AC3E}">
        <p14:creationId xmlns:p14="http://schemas.microsoft.com/office/powerpoint/2010/main" val="3240772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3EBE065-4AC3-4BF9-9868-18D2D3BFC415}" type="datetimeFigureOut">
              <a:rPr lang="tr-TR" smtClean="0"/>
              <a:pPr/>
              <a:t>29.12.2021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3415B1-1814-4C46-A817-32EEF63FCB24}" type="slidenum">
              <a:rPr lang="tr-TR" smtClean="0"/>
              <a:pPr/>
              <a:t>‹#›</a:t>
            </a:fld>
            <a:endParaRPr lang="tr-TR"/>
          </a:p>
        </p:txBody>
      </p:sp>
    </p:spTree>
    <p:extLst>
      <p:ext uri="{BB962C8B-B14F-4D97-AF65-F5344CB8AC3E}">
        <p14:creationId xmlns:p14="http://schemas.microsoft.com/office/powerpoint/2010/main" val="27377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3EBE065-4AC3-4BF9-9868-18D2D3BFC415}" type="datetimeFigureOut">
              <a:rPr lang="tr-TR" smtClean="0"/>
              <a:pPr/>
              <a:t>29.12.2021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3415B1-1814-4C46-A817-32EEF63FCB24}" type="slidenum">
              <a:rPr lang="tr-TR" smtClean="0"/>
              <a:pPr/>
              <a:t>‹#›</a:t>
            </a:fld>
            <a:endParaRPr lang="tr-TR"/>
          </a:p>
        </p:txBody>
      </p:sp>
    </p:spTree>
    <p:extLst>
      <p:ext uri="{BB962C8B-B14F-4D97-AF65-F5344CB8AC3E}">
        <p14:creationId xmlns:p14="http://schemas.microsoft.com/office/powerpoint/2010/main" val="54831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E3EBE065-4AC3-4BF9-9868-18D2D3BFC415}" type="datetimeFigureOut">
              <a:rPr lang="tr-TR" smtClean="0"/>
              <a:pPr/>
              <a:t>29.12.2021</a:t>
            </a:fld>
            <a:endParaRPr lang="tr-T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F3415B1-1814-4C46-A817-32EEF63FCB24}" type="slidenum">
              <a:rPr lang="tr-TR" smtClean="0"/>
              <a:pPr/>
              <a:t>‹#›</a:t>
            </a:fld>
            <a:endParaRPr lang="tr-TR"/>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507359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3EBE065-4AC3-4BF9-9868-18D2D3BFC415}" type="datetimeFigureOut">
              <a:rPr lang="tr-TR" smtClean="0"/>
              <a:pPr/>
              <a:t>29.12.2021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3415B1-1814-4C46-A817-32EEF63FCB24}" type="slidenum">
              <a:rPr lang="tr-TR" smtClean="0"/>
              <a:pPr/>
              <a:t>‹#›</a:t>
            </a:fld>
            <a:endParaRPr lang="tr-TR"/>
          </a:p>
        </p:txBody>
      </p:sp>
    </p:spTree>
    <p:extLst>
      <p:ext uri="{BB962C8B-B14F-4D97-AF65-F5344CB8AC3E}">
        <p14:creationId xmlns:p14="http://schemas.microsoft.com/office/powerpoint/2010/main" val="69680980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57300" y="2909102"/>
            <a:ext cx="480060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633864" y="2909102"/>
            <a:ext cx="480060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3EBE065-4AC3-4BF9-9868-18D2D3BFC415}" type="datetimeFigureOut">
              <a:rPr lang="tr-TR" smtClean="0"/>
              <a:pPr/>
              <a:t>29.12.2021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F3415B1-1814-4C46-A817-32EEF63FCB24}" type="slidenum">
              <a:rPr lang="tr-TR" smtClean="0"/>
              <a:pPr/>
              <a:t>‹#›</a:t>
            </a:fld>
            <a:endParaRPr lang="tr-TR"/>
          </a:p>
        </p:txBody>
      </p:sp>
    </p:spTree>
    <p:extLst>
      <p:ext uri="{BB962C8B-B14F-4D97-AF65-F5344CB8AC3E}">
        <p14:creationId xmlns:p14="http://schemas.microsoft.com/office/powerpoint/2010/main" val="157100504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3EBE065-4AC3-4BF9-9868-18D2D3BFC415}" type="datetimeFigureOut">
              <a:rPr lang="tr-TR" smtClean="0"/>
              <a:pPr/>
              <a:t>29.12.2021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F3415B1-1814-4C46-A817-32EEF63FCB24}" type="slidenum">
              <a:rPr lang="tr-TR" smtClean="0"/>
              <a:pPr/>
              <a:t>‹#›</a:t>
            </a:fld>
            <a:endParaRPr lang="tr-TR"/>
          </a:p>
        </p:txBody>
      </p:sp>
    </p:spTree>
    <p:extLst>
      <p:ext uri="{BB962C8B-B14F-4D97-AF65-F5344CB8AC3E}">
        <p14:creationId xmlns:p14="http://schemas.microsoft.com/office/powerpoint/2010/main" val="807138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BE065-4AC3-4BF9-9868-18D2D3BFC415}" type="datetimeFigureOut">
              <a:rPr lang="tr-TR" smtClean="0"/>
              <a:pPr/>
              <a:t>29.12.2021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F3415B1-1814-4C46-A817-32EEF63FCB24}" type="slidenum">
              <a:rPr lang="tr-TR" smtClean="0"/>
              <a:pPr/>
              <a:t>‹#›</a:t>
            </a:fld>
            <a:endParaRPr lang="tr-TR"/>
          </a:p>
        </p:txBody>
      </p:sp>
    </p:spTree>
    <p:extLst>
      <p:ext uri="{BB962C8B-B14F-4D97-AF65-F5344CB8AC3E}">
        <p14:creationId xmlns:p14="http://schemas.microsoft.com/office/powerpoint/2010/main" val="1993179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65051" y="6375679"/>
            <a:ext cx="1233355" cy="348462"/>
          </a:xfrm>
        </p:spPr>
        <p:txBody>
          <a:bodyPr/>
          <a:lstStyle/>
          <a:p>
            <a:fld id="{E3EBE065-4AC3-4BF9-9868-18D2D3BFC415}" type="datetimeFigureOut">
              <a:rPr lang="tr-TR" smtClean="0"/>
              <a:pPr/>
              <a:t>29.12.2021</a:t>
            </a:fld>
            <a:endParaRPr lang="tr-TR"/>
          </a:p>
        </p:txBody>
      </p:sp>
      <p:sp>
        <p:nvSpPr>
          <p:cNvPr id="6" name="Footer Placeholder 5"/>
          <p:cNvSpPr>
            <a:spLocks noGrp="1"/>
          </p:cNvSpPr>
          <p:nvPr>
            <p:ph type="ftr" sz="quarter" idx="11"/>
          </p:nvPr>
        </p:nvSpPr>
        <p:spPr>
          <a:xfrm>
            <a:off x="2103620" y="6375679"/>
            <a:ext cx="3482179" cy="345796"/>
          </a:xfrm>
        </p:spPr>
        <p:txBody>
          <a:bodyPr/>
          <a:lstStyle/>
          <a:p>
            <a:endParaRPr lang="tr-TR"/>
          </a:p>
        </p:txBody>
      </p:sp>
      <p:sp>
        <p:nvSpPr>
          <p:cNvPr id="7" name="Slide Number Placeholder 6"/>
          <p:cNvSpPr>
            <a:spLocks noGrp="1"/>
          </p:cNvSpPr>
          <p:nvPr>
            <p:ph type="sldNum" sz="quarter" idx="12"/>
          </p:nvPr>
        </p:nvSpPr>
        <p:spPr>
          <a:xfrm>
            <a:off x="5691014" y="6375679"/>
            <a:ext cx="1232456" cy="345796"/>
          </a:xfrm>
        </p:spPr>
        <p:txBody>
          <a:bodyPr/>
          <a:lstStyle/>
          <a:p>
            <a:fld id="{0F3415B1-1814-4C46-A817-32EEF63FCB24}" type="slidenum">
              <a:rPr lang="tr-TR" smtClean="0"/>
              <a:pPr/>
              <a:t>‹#›</a:t>
            </a:fld>
            <a:endParaRPr lang="tr-TR"/>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5655607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65950" y="6375679"/>
            <a:ext cx="1232456" cy="348462"/>
          </a:xfrm>
        </p:spPr>
        <p:txBody>
          <a:bodyPr/>
          <a:lstStyle/>
          <a:p>
            <a:fld id="{E3EBE065-4AC3-4BF9-9868-18D2D3BFC415}" type="datetimeFigureOut">
              <a:rPr lang="tr-TR" smtClean="0"/>
              <a:pPr/>
              <a:t>29.12.2021</a:t>
            </a:fld>
            <a:endParaRPr lang="tr-TR"/>
          </a:p>
        </p:txBody>
      </p:sp>
      <p:sp>
        <p:nvSpPr>
          <p:cNvPr id="6" name="Footer Placeholder 5"/>
          <p:cNvSpPr>
            <a:spLocks noGrp="1"/>
          </p:cNvSpPr>
          <p:nvPr>
            <p:ph type="ftr" sz="quarter" idx="11"/>
          </p:nvPr>
        </p:nvSpPr>
        <p:spPr>
          <a:xfrm>
            <a:off x="2103621" y="6375679"/>
            <a:ext cx="3482178" cy="345796"/>
          </a:xfrm>
        </p:spPr>
        <p:txBody>
          <a:bodyPr/>
          <a:lstStyle/>
          <a:p>
            <a:endParaRPr lang="tr-TR"/>
          </a:p>
        </p:txBody>
      </p:sp>
      <p:sp>
        <p:nvSpPr>
          <p:cNvPr id="7" name="Slide Number Placeholder 6"/>
          <p:cNvSpPr>
            <a:spLocks noGrp="1"/>
          </p:cNvSpPr>
          <p:nvPr>
            <p:ph type="sldNum" sz="quarter" idx="12"/>
          </p:nvPr>
        </p:nvSpPr>
        <p:spPr>
          <a:xfrm>
            <a:off x="5687568" y="6375679"/>
            <a:ext cx="1234440" cy="345796"/>
          </a:xfrm>
        </p:spPr>
        <p:txBody>
          <a:bodyPr/>
          <a:lstStyle/>
          <a:p>
            <a:fld id="{0F3415B1-1814-4C46-A817-32EEF63FCB24}" type="slidenum">
              <a:rPr lang="tr-TR" smtClean="0"/>
              <a:pPr/>
              <a:t>‹#›</a:t>
            </a:fld>
            <a:endParaRPr lang="tr-TR"/>
          </a:p>
        </p:txBody>
      </p:sp>
    </p:spTree>
    <p:extLst>
      <p:ext uri="{BB962C8B-B14F-4D97-AF65-F5344CB8AC3E}">
        <p14:creationId xmlns:p14="http://schemas.microsoft.com/office/powerpoint/2010/main" val="929973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E3EBE065-4AC3-4BF9-9868-18D2D3BFC415}" type="datetimeFigureOut">
              <a:rPr lang="tr-TR" smtClean="0"/>
              <a:pPr/>
              <a:t>29.12.2021</a:t>
            </a:fld>
            <a:endParaRPr lang="tr-T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F3415B1-1814-4C46-A817-32EEF63FCB24}" type="slidenum">
              <a:rPr lang="tr-TR" smtClean="0"/>
              <a:pPr/>
              <a:t>‹#›</a:t>
            </a:fld>
            <a:endParaRPr lang="tr-TR"/>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3914437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bau.edu.tr/haber/11188-cocuk-istismarina-son-ver" TargetMode="External"/><Relationship Id="rId2" Type="http://schemas.openxmlformats.org/officeDocument/2006/relationships/hyperlink" Target="https://www.dergipdr.com/d/file/ola-ile-15-dakika-(online-anne).pdf" TargetMode="External"/><Relationship Id="rId1" Type="http://schemas.openxmlformats.org/officeDocument/2006/relationships/slideLayout" Target="../slideLayouts/slideLayout2.xml"/><Relationship Id="rId4" Type="http://schemas.openxmlformats.org/officeDocument/2006/relationships/hyperlink" Target="https://ihd.org.tr/images/pdf/cocuk_ihmalini_ve_istismarini_onleme_ogretmenler_ve_aileler_icin_egitim_klavuzu.pdf" TargetMode="Externa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F6E608B-AD06-4F82-9F15-05939070CC93}"/>
              </a:ext>
            </a:extLst>
          </p:cNvPr>
          <p:cNvSpPr>
            <a:spLocks noGrp="1"/>
          </p:cNvSpPr>
          <p:nvPr>
            <p:ph type="ctrTitle"/>
          </p:nvPr>
        </p:nvSpPr>
        <p:spPr>
          <a:xfrm>
            <a:off x="3505200" y="2697479"/>
            <a:ext cx="5166360" cy="1463041"/>
          </a:xfrm>
        </p:spPr>
        <p:txBody>
          <a:bodyPr>
            <a:normAutofit fontScale="90000"/>
          </a:bodyPr>
          <a:lstStyle/>
          <a:p>
            <a:pPr algn="ctr"/>
            <a:r>
              <a:rPr lang="tr-TR" sz="3600" b="1" dirty="0">
                <a:latin typeface="Arial Black" panose="020B0A04020102020204" pitchFamily="34" charset="0"/>
              </a:rPr>
              <a:t>ÇOCUKLARDA İHMAL İSTİSMAR VE MAHREMİYET EĞİTİMİ</a:t>
            </a:r>
          </a:p>
        </p:txBody>
      </p:sp>
      <p:sp>
        <p:nvSpPr>
          <p:cNvPr id="5" name="Alt Başlık 2">
            <a:extLst>
              <a:ext uri="{FF2B5EF4-FFF2-40B4-BE49-F238E27FC236}">
                <a16:creationId xmlns="" xmlns:a16="http://schemas.microsoft.com/office/drawing/2014/main" id="{DDCCFDC2-AF20-4C88-8E21-295B8DCFE75C}"/>
              </a:ext>
            </a:extLst>
          </p:cNvPr>
          <p:cNvSpPr>
            <a:spLocks noGrp="1"/>
          </p:cNvSpPr>
          <p:nvPr>
            <p:ph type="subTitle" idx="1"/>
          </p:nvPr>
        </p:nvSpPr>
        <p:spPr>
          <a:xfrm>
            <a:off x="6995160" y="6141720"/>
            <a:ext cx="4861560" cy="716280"/>
          </a:xfrm>
        </p:spPr>
        <p:txBody>
          <a:bodyPr>
            <a:normAutofit fontScale="85000" lnSpcReduction="10000"/>
          </a:bodyPr>
          <a:lstStyle/>
          <a:p>
            <a:r>
              <a:rPr lang="tr-TR" sz="2000" b="1" dirty="0" smtClean="0">
                <a:solidFill>
                  <a:schemeClr val="tx1"/>
                </a:solidFill>
              </a:rPr>
              <a:t>HAZIRLAYAN</a:t>
            </a:r>
          </a:p>
          <a:p>
            <a:r>
              <a:rPr lang="tr-TR" dirty="0" err="1" smtClean="0">
                <a:solidFill>
                  <a:schemeClr val="tx1"/>
                </a:solidFill>
              </a:rPr>
              <a:t>Uzm.Psk.Dan</a:t>
            </a:r>
            <a:r>
              <a:rPr lang="tr-TR" dirty="0" smtClean="0">
                <a:solidFill>
                  <a:schemeClr val="tx1"/>
                </a:solidFill>
              </a:rPr>
              <a:t>. </a:t>
            </a:r>
            <a:r>
              <a:rPr lang="tr-TR" sz="2000" b="1" dirty="0" smtClean="0">
                <a:solidFill>
                  <a:schemeClr val="tx1"/>
                </a:solidFill>
              </a:rPr>
              <a:t>ELİF </a:t>
            </a:r>
            <a:r>
              <a:rPr lang="tr-TR" sz="2000" b="1" dirty="0">
                <a:solidFill>
                  <a:schemeClr val="tx1"/>
                </a:solidFill>
              </a:rPr>
              <a:t>BAĞATUR</a:t>
            </a:r>
          </a:p>
          <a:p>
            <a:endParaRPr lang="tr-TR" dirty="0"/>
          </a:p>
        </p:txBody>
      </p:sp>
    </p:spTree>
    <p:extLst>
      <p:ext uri="{BB962C8B-B14F-4D97-AF65-F5344CB8AC3E}">
        <p14:creationId xmlns:p14="http://schemas.microsoft.com/office/powerpoint/2010/main" val="2907047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4ACC83C5-EBD8-479C-BDD7-5F1C2BC6B67C}"/>
              </a:ext>
            </a:extLst>
          </p:cNvPr>
          <p:cNvGraphicFramePr>
            <a:graphicFrameLocks noGrp="1"/>
          </p:cNvGraphicFramePr>
          <p:nvPr>
            <p:extLst>
              <p:ext uri="{D42A27DB-BD31-4B8C-83A1-F6EECF244321}">
                <p14:modId xmlns:p14="http://schemas.microsoft.com/office/powerpoint/2010/main" val="3204472094"/>
              </p:ext>
            </p:extLst>
          </p:nvPr>
        </p:nvGraphicFramePr>
        <p:xfrm>
          <a:off x="1600200" y="487680"/>
          <a:ext cx="9403080" cy="5669280"/>
        </p:xfrm>
        <a:graphic>
          <a:graphicData uri="http://schemas.openxmlformats.org/drawingml/2006/table">
            <a:tbl>
              <a:tblPr firstRow="1" bandRow="1">
                <a:tableStyleId>{68D230F3-CF80-4859-8CE7-A43EE81993B5}</a:tableStyleId>
              </a:tblPr>
              <a:tblGrid>
                <a:gridCol w="3134360">
                  <a:extLst>
                    <a:ext uri="{9D8B030D-6E8A-4147-A177-3AD203B41FA5}">
                      <a16:colId xmlns="" xmlns:a16="http://schemas.microsoft.com/office/drawing/2014/main" val="1653265497"/>
                    </a:ext>
                  </a:extLst>
                </a:gridCol>
                <a:gridCol w="3134360">
                  <a:extLst>
                    <a:ext uri="{9D8B030D-6E8A-4147-A177-3AD203B41FA5}">
                      <a16:colId xmlns="" xmlns:a16="http://schemas.microsoft.com/office/drawing/2014/main" val="1667765635"/>
                    </a:ext>
                  </a:extLst>
                </a:gridCol>
                <a:gridCol w="3134360">
                  <a:extLst>
                    <a:ext uri="{9D8B030D-6E8A-4147-A177-3AD203B41FA5}">
                      <a16:colId xmlns="" xmlns:a16="http://schemas.microsoft.com/office/drawing/2014/main" val="733938464"/>
                    </a:ext>
                  </a:extLst>
                </a:gridCol>
              </a:tblGrid>
              <a:tr h="677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badi" panose="020B0604020104020204" pitchFamily="34" charset="0"/>
                        </a:rPr>
                        <a:t>Davranışsal Göstergeler</a:t>
                      </a:r>
                    </a:p>
                    <a:p>
                      <a:endParaRPr lang="tr-TR" sz="1200" dirty="0">
                        <a:latin typeface="Abadi" panose="020B0604020104020204" pitchFamily="34" charset="0"/>
                      </a:endParaRPr>
                    </a:p>
                  </a:txBody>
                  <a:tcPr/>
                </a:tc>
                <a:tc>
                  <a:txBody>
                    <a:bodyPr/>
                    <a:lstStyle/>
                    <a:p>
                      <a:r>
                        <a:rPr lang="tr-TR" sz="1200" dirty="0">
                          <a:latin typeface="Abadi" panose="020B0604020104020204" pitchFamily="34" charset="0"/>
                        </a:rPr>
                        <a:t>Bilişsel/Gelişimsel/Akademik Göstergeler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badi" panose="020B0604020104020204" pitchFamily="34" charset="0"/>
                        </a:rPr>
                        <a:t>Uzun ve Kısa Dönemli Psikolojik Sonuçları</a:t>
                      </a:r>
                    </a:p>
                  </a:txBody>
                  <a:tcPr/>
                </a:tc>
                <a:extLst>
                  <a:ext uri="{0D108BD9-81ED-4DB2-BD59-A6C34878D82A}">
                    <a16:rowId xmlns="" xmlns:a16="http://schemas.microsoft.com/office/drawing/2014/main" val="2331712507"/>
                  </a:ext>
                </a:extLst>
              </a:tr>
              <a:tr h="4991405">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a:latin typeface="Abadi" panose="020B0604020104020204" pitchFamily="34" charset="0"/>
                        </a:rPr>
                        <a:t>Cezalandırmayı hak ettiği yönündeki tutum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a:latin typeface="Abadi" panose="020B0604020104020204" pitchFamily="34" charset="0"/>
                        </a:rPr>
                        <a:t>Ağrı şikayetleri ya da rahatsız hareketler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a:latin typeface="Abadi" panose="020B0604020104020204" pitchFamily="34" charset="0"/>
                        </a:rPr>
                        <a:t>İklim şartlarına uygun olmayan ve vücudu saklamak için giyilen giysiler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a:latin typeface="Abadi" panose="020B0604020104020204" pitchFamily="34" charset="0"/>
                        </a:rPr>
                        <a:t> Diğer çocukların ağlamasına duyarlı olma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a:latin typeface="Abadi" panose="020B0604020104020204" pitchFamily="34" charset="0"/>
                        </a:rPr>
                        <a:t> Okula erken gitme, okuldan geç ayrılma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a:latin typeface="Abadi" panose="020B0604020104020204" pitchFamily="34" charset="0"/>
                        </a:rPr>
                        <a:t>Evden kaçma (ergenlerde)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a:latin typeface="Abadi" panose="020B0604020104020204" pitchFamily="34" charset="0"/>
                        </a:rPr>
                        <a:t> Sosyal işlevsellik alanında sorunlar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a:latin typeface="Abadi" panose="020B0604020104020204" pitchFamily="34" charset="0"/>
                        </a:rPr>
                        <a:t>Yakın ilişki kurmada zorluklar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a:latin typeface="Abadi" panose="020B0604020104020204" pitchFamily="34" charset="0"/>
                        </a:rPr>
                        <a:t>Çatışmalı, duygusal yoğunluğu az, yoğun öfke ilişkileri kurma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a:latin typeface="Abadi" panose="020B0604020104020204" pitchFamily="34" charset="0"/>
                        </a:rPr>
                        <a:t> Karşı gelme bozukluğu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a:latin typeface="Abadi" panose="020B0604020104020204" pitchFamily="34" charset="0"/>
                        </a:rPr>
                        <a:t>Eve gitmekten korkma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a:latin typeface="Abadi" panose="020B0604020104020204" pitchFamily="34" charset="0"/>
                        </a:rPr>
                        <a:t>Yetişkinler ile iletişim kurmaktan sakınma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a:latin typeface="Abadi" panose="020B0604020104020204" pitchFamily="34" charset="0"/>
                        </a:rPr>
                        <a:t>Ebeveynden korkma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a:latin typeface="Abadi" panose="020B0604020104020204" pitchFamily="34" charset="0"/>
                        </a:rPr>
                        <a:t>Ebeveyn tarafından bildirilen yaralanmalar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latin typeface="Abadi" panose="020B06040201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latin typeface="Abadi" panose="020B0604020104020204" pitchFamily="34" charset="0"/>
                      </a:endParaRPr>
                    </a:p>
                  </a:txBody>
                  <a:tcPr/>
                </a:tc>
                <a:tc>
                  <a:txBody>
                    <a:bodyPr/>
                    <a:lstStyle/>
                    <a:p>
                      <a:r>
                        <a:rPr lang="tr-TR" sz="1200" dirty="0">
                          <a:latin typeface="Abadi" panose="020B0604020104020204" pitchFamily="34" charset="0"/>
                        </a:rPr>
                        <a:t>• Okul başarısında düşme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badi" panose="020B0604020104020204" pitchFamily="34" charset="0"/>
                        </a:rPr>
                        <a:t>• İzolasyon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badi" panose="020B0604020104020204" pitchFamily="34" charset="0"/>
                        </a:rPr>
                        <a:t>• Korku</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badi" panose="020B0604020104020204" pitchFamily="34" charset="0"/>
                        </a:rPr>
                        <a:t> • Güven Kaybı</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badi" panose="020B0604020104020204" pitchFamily="34" charset="0"/>
                        </a:rPr>
                        <a:t> • Depresyon ve </a:t>
                      </a:r>
                      <a:r>
                        <a:rPr lang="tr-TR" sz="1200" dirty="0" err="1">
                          <a:latin typeface="Abadi" panose="020B0604020104020204" pitchFamily="34" charset="0"/>
                        </a:rPr>
                        <a:t>anksiyete</a:t>
                      </a:r>
                      <a:endParaRPr lang="tr-TR" sz="1200" dirty="0">
                        <a:latin typeface="Abadi" panose="020B06040201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badi" panose="020B0604020104020204" pitchFamily="34" charset="0"/>
                        </a:rPr>
                        <a:t> • Düşük </a:t>
                      </a:r>
                      <a:r>
                        <a:rPr lang="tr-TR" sz="1200" dirty="0" err="1">
                          <a:latin typeface="Abadi" panose="020B0604020104020204" pitchFamily="34" charset="0"/>
                        </a:rPr>
                        <a:t>özdeğerlilik</a:t>
                      </a:r>
                      <a:endParaRPr lang="tr-TR" sz="1200" dirty="0">
                        <a:latin typeface="Abadi" panose="020B0604020104020204" pitchFamily="34" charset="0"/>
                      </a:endParaRPr>
                    </a:p>
                    <a:p>
                      <a:endParaRPr lang="tr-TR" sz="1200" dirty="0">
                        <a:latin typeface="Abadi" panose="020B0604020104020204" pitchFamily="34" charset="0"/>
                      </a:endParaRPr>
                    </a:p>
                  </a:txBody>
                  <a:tcPr/>
                </a:tc>
                <a:extLst>
                  <a:ext uri="{0D108BD9-81ED-4DB2-BD59-A6C34878D82A}">
                    <a16:rowId xmlns="" xmlns:a16="http://schemas.microsoft.com/office/drawing/2014/main" val="3918058728"/>
                  </a:ext>
                </a:extLst>
              </a:tr>
            </a:tbl>
          </a:graphicData>
        </a:graphic>
      </p:graphicFrame>
    </p:spTree>
    <p:extLst>
      <p:ext uri="{BB962C8B-B14F-4D97-AF65-F5344CB8AC3E}">
        <p14:creationId xmlns:p14="http://schemas.microsoft.com/office/powerpoint/2010/main" val="4050566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CB135B4-736A-4677-ACC3-E272DDDD5F81}"/>
              </a:ext>
            </a:extLst>
          </p:cNvPr>
          <p:cNvSpPr>
            <a:spLocks noGrp="1"/>
          </p:cNvSpPr>
          <p:nvPr>
            <p:ph type="title"/>
          </p:nvPr>
        </p:nvSpPr>
        <p:spPr/>
        <p:txBody>
          <a:bodyPr/>
          <a:lstStyle/>
          <a:p>
            <a:pPr algn="ctr"/>
            <a:r>
              <a:rPr lang="tr-TR" b="1" dirty="0">
                <a:latin typeface="Abadi" panose="020B0604020104020204" pitchFamily="34" charset="0"/>
              </a:rPr>
              <a:t>Duygusal İstismar</a:t>
            </a:r>
          </a:p>
        </p:txBody>
      </p:sp>
      <p:sp>
        <p:nvSpPr>
          <p:cNvPr id="3" name="İçerik Yer Tutucusu 2">
            <a:extLst>
              <a:ext uri="{FF2B5EF4-FFF2-40B4-BE49-F238E27FC236}">
                <a16:creationId xmlns="" xmlns:a16="http://schemas.microsoft.com/office/drawing/2014/main" id="{4676A9C6-E08A-404C-B0E0-3DFB8A9C6D2A}"/>
              </a:ext>
            </a:extLst>
          </p:cNvPr>
          <p:cNvSpPr>
            <a:spLocks noGrp="1"/>
          </p:cNvSpPr>
          <p:nvPr>
            <p:ph idx="1"/>
          </p:nvPr>
        </p:nvSpPr>
        <p:spPr>
          <a:xfrm>
            <a:off x="1251678" y="1719943"/>
            <a:ext cx="5426914" cy="4159649"/>
          </a:xfrm>
        </p:spPr>
        <p:txBody>
          <a:bodyPr>
            <a:noAutofit/>
          </a:bodyPr>
          <a:lstStyle/>
          <a:p>
            <a:r>
              <a:rPr lang="tr-TR" sz="1800" dirty="0">
                <a:latin typeface="Abadi" panose="020B0604020104020204" pitchFamily="34" charset="0"/>
              </a:rPr>
              <a:t>Çocuğun duygusal bütünlüğüne ve kişilik gelişimine zarar veren her türlü davranış ve eylemdir. Çocuğun duygusal istismarı tek başına olabilir ya da fiziksel ve/ya cinsel istismarla birlikte görülebilir. Duygusal istismarın olduğu yönünde şüphelenmek zor bir iştir. Çocukta herhangi bir yara bere izi yoktur ya da çok düzgün bir biçimde giyinir ve beslenir. Ayrıca bunun normal olduğunu düşünen çocuk da duygusal istismara uğradığına dair herhangi bir açıklama yapmayabilir. Çocuk davranışlarında fazla saldırganlıktan edilgenliğe kadar aşırılıklar sergiler. Çocuk gecikmiş fiziksel, duygusal veya entelektüel gelişim gösterir. </a:t>
            </a:r>
          </a:p>
        </p:txBody>
      </p:sp>
      <p:pic>
        <p:nvPicPr>
          <p:cNvPr id="26626" name="Picture 2" descr="https://ekmekvegul.net/storage/images/FC1Y4FoL1k1PqY5T10ij23lqUBWdEpmtbCGT8115.jpeg"/>
          <p:cNvPicPr>
            <a:picLocks noChangeAspect="1" noChangeArrowheads="1"/>
          </p:cNvPicPr>
          <p:nvPr/>
        </p:nvPicPr>
        <p:blipFill>
          <a:blip r:embed="rId3" cstate="print"/>
          <a:srcRect/>
          <a:stretch>
            <a:fillRect/>
          </a:stretch>
        </p:blipFill>
        <p:spPr bwMode="auto">
          <a:xfrm>
            <a:off x="7384649" y="2095017"/>
            <a:ext cx="3970116" cy="3886200"/>
          </a:xfrm>
          <a:prstGeom prst="rect">
            <a:avLst/>
          </a:prstGeom>
          <a:noFill/>
        </p:spPr>
      </p:pic>
    </p:spTree>
    <p:extLst>
      <p:ext uri="{BB962C8B-B14F-4D97-AF65-F5344CB8AC3E}">
        <p14:creationId xmlns:p14="http://schemas.microsoft.com/office/powerpoint/2010/main" val="3057772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D949E8E-7E3D-41D6-929A-DD5DB6814E46}"/>
              </a:ext>
            </a:extLst>
          </p:cNvPr>
          <p:cNvSpPr>
            <a:spLocks noGrp="1"/>
          </p:cNvSpPr>
          <p:nvPr>
            <p:ph type="title"/>
          </p:nvPr>
        </p:nvSpPr>
        <p:spPr/>
        <p:txBody>
          <a:bodyPr/>
          <a:lstStyle/>
          <a:p>
            <a:r>
              <a:rPr lang="tr" sz="3200" b="1" i="1" dirty="0">
                <a:solidFill>
                  <a:srgbClr val="000000"/>
                </a:solidFill>
                <a:latin typeface="Abadi" panose="020B0604020104020204" pitchFamily="34" charset="0"/>
                <a:ea typeface="Calibri"/>
                <a:cs typeface="Calibri"/>
                <a:sym typeface="Calibri"/>
              </a:rPr>
              <a:t>Duygusal İstismar Davranışları Nelerdir?</a:t>
            </a:r>
            <a:endParaRPr lang="tr-TR" dirty="0">
              <a:latin typeface="Abadi" panose="020B0604020104020204" pitchFamily="34" charset="0"/>
            </a:endParaRPr>
          </a:p>
        </p:txBody>
      </p:sp>
      <p:sp>
        <p:nvSpPr>
          <p:cNvPr id="7" name="İçerik Yer Tutucusu 6">
            <a:extLst>
              <a:ext uri="{FF2B5EF4-FFF2-40B4-BE49-F238E27FC236}">
                <a16:creationId xmlns="" xmlns:a16="http://schemas.microsoft.com/office/drawing/2014/main" id="{490FD4F5-41AC-4D49-AFF9-E3DE9AA55EE1}"/>
              </a:ext>
            </a:extLst>
          </p:cNvPr>
          <p:cNvSpPr>
            <a:spLocks noGrp="1"/>
          </p:cNvSpPr>
          <p:nvPr>
            <p:ph idx="1"/>
          </p:nvPr>
        </p:nvSpPr>
        <p:spPr>
          <a:xfrm>
            <a:off x="1451579" y="1516284"/>
            <a:ext cx="4232941" cy="3950062"/>
          </a:xfrm>
        </p:spPr>
        <p:txBody>
          <a:bodyPr>
            <a:noAutofit/>
          </a:bodyPr>
          <a:lstStyle/>
          <a:p>
            <a:pPr marL="0" indent="0">
              <a:lnSpc>
                <a:spcPct val="90000"/>
              </a:lnSpc>
              <a:spcBef>
                <a:spcPts val="1000"/>
              </a:spcBef>
              <a:buSzPct val="98484"/>
              <a:buNone/>
            </a:pPr>
            <a:r>
              <a:rPr lang="tr-TR" sz="1600" dirty="0">
                <a:solidFill>
                  <a:schemeClr val="tx1"/>
                </a:solidFill>
                <a:latin typeface="Abadi" panose="020B0604020104020204" pitchFamily="34" charset="0"/>
                <a:ea typeface="Arial"/>
                <a:cs typeface="Arial"/>
                <a:sym typeface="Arial"/>
              </a:rPr>
              <a:t>•</a:t>
            </a:r>
            <a:r>
              <a:rPr lang="tr-TR" sz="1600" dirty="0">
                <a:solidFill>
                  <a:schemeClr val="tx1"/>
                </a:solidFill>
                <a:latin typeface="Abadi" panose="020B0604020104020204" pitchFamily="34" charset="0"/>
              </a:rPr>
              <a:t>Çocuğa bağırmak,</a:t>
            </a:r>
          </a:p>
          <a:p>
            <a:pPr marL="0" indent="0">
              <a:lnSpc>
                <a:spcPct val="90000"/>
              </a:lnSpc>
              <a:spcBef>
                <a:spcPts val="1000"/>
              </a:spcBef>
              <a:buSzPct val="98484"/>
              <a:buNone/>
            </a:pPr>
            <a:r>
              <a:rPr lang="tr-TR" sz="1600" dirty="0">
                <a:solidFill>
                  <a:schemeClr val="tx1"/>
                </a:solidFill>
                <a:latin typeface="Abadi" panose="020B0604020104020204" pitchFamily="34" charset="0"/>
                <a:ea typeface="Arial"/>
                <a:cs typeface="Arial"/>
                <a:sym typeface="Arial"/>
              </a:rPr>
              <a:t>•</a:t>
            </a:r>
            <a:r>
              <a:rPr lang="tr-TR" sz="1600" dirty="0">
                <a:solidFill>
                  <a:schemeClr val="tx1"/>
                </a:solidFill>
                <a:latin typeface="Abadi" panose="020B0604020104020204" pitchFamily="34" charset="0"/>
              </a:rPr>
              <a:t>Çocuğu reddetmek,</a:t>
            </a:r>
          </a:p>
          <a:p>
            <a:pPr marL="0" indent="0">
              <a:lnSpc>
                <a:spcPct val="90000"/>
              </a:lnSpc>
              <a:spcBef>
                <a:spcPts val="1000"/>
              </a:spcBef>
              <a:buSzPct val="98484"/>
              <a:buNone/>
            </a:pPr>
            <a:r>
              <a:rPr lang="tr-TR" sz="1600" dirty="0">
                <a:solidFill>
                  <a:schemeClr val="tx1"/>
                </a:solidFill>
                <a:latin typeface="Abadi" panose="020B0604020104020204" pitchFamily="34" charset="0"/>
                <a:ea typeface="Arial"/>
                <a:cs typeface="Arial"/>
                <a:sym typeface="Arial"/>
              </a:rPr>
              <a:t>•</a:t>
            </a:r>
            <a:r>
              <a:rPr lang="tr-TR" sz="1600" dirty="0">
                <a:solidFill>
                  <a:schemeClr val="tx1"/>
                </a:solidFill>
                <a:latin typeface="Abadi" panose="020B0604020104020204" pitchFamily="34" charset="0"/>
              </a:rPr>
              <a:t>Çocuğu aşağılamak,</a:t>
            </a:r>
          </a:p>
          <a:p>
            <a:pPr marL="0" indent="0">
              <a:lnSpc>
                <a:spcPct val="90000"/>
              </a:lnSpc>
              <a:spcBef>
                <a:spcPts val="1000"/>
              </a:spcBef>
              <a:buSzPct val="98484"/>
              <a:buNone/>
            </a:pPr>
            <a:r>
              <a:rPr lang="tr-TR" sz="1600" dirty="0">
                <a:solidFill>
                  <a:schemeClr val="tx1"/>
                </a:solidFill>
                <a:latin typeface="Abadi" panose="020B0604020104020204" pitchFamily="34" charset="0"/>
                <a:ea typeface="Arial"/>
                <a:cs typeface="Arial"/>
                <a:sym typeface="Arial"/>
              </a:rPr>
              <a:t>•</a:t>
            </a:r>
            <a:r>
              <a:rPr lang="tr-TR" sz="1600" dirty="0">
                <a:solidFill>
                  <a:schemeClr val="tx1"/>
                </a:solidFill>
                <a:latin typeface="Abadi" panose="020B0604020104020204" pitchFamily="34" charset="0"/>
              </a:rPr>
              <a:t>Çocuğa küfür etmek,</a:t>
            </a:r>
          </a:p>
          <a:p>
            <a:pPr marL="0" indent="0">
              <a:lnSpc>
                <a:spcPct val="90000"/>
              </a:lnSpc>
              <a:spcBef>
                <a:spcPts val="1000"/>
              </a:spcBef>
              <a:buSzPct val="98484"/>
              <a:buNone/>
            </a:pPr>
            <a:r>
              <a:rPr lang="tr-TR" sz="1600" dirty="0">
                <a:solidFill>
                  <a:schemeClr val="tx1"/>
                </a:solidFill>
                <a:latin typeface="Abadi" panose="020B0604020104020204" pitchFamily="34" charset="0"/>
                <a:ea typeface="Arial"/>
                <a:cs typeface="Arial"/>
                <a:sym typeface="Arial"/>
              </a:rPr>
              <a:t>•</a:t>
            </a:r>
            <a:r>
              <a:rPr lang="tr-TR" sz="1600" dirty="0">
                <a:solidFill>
                  <a:schemeClr val="tx1"/>
                </a:solidFill>
                <a:latin typeface="Abadi" panose="020B0604020104020204" pitchFamily="34" charset="0"/>
              </a:rPr>
              <a:t>Çocuğu yalnız bırakmak,</a:t>
            </a:r>
          </a:p>
          <a:p>
            <a:pPr marL="0" indent="0">
              <a:lnSpc>
                <a:spcPct val="90000"/>
              </a:lnSpc>
              <a:spcBef>
                <a:spcPts val="1000"/>
              </a:spcBef>
              <a:buSzPct val="98484"/>
              <a:buNone/>
            </a:pPr>
            <a:r>
              <a:rPr lang="tr-TR" sz="1600" dirty="0">
                <a:solidFill>
                  <a:schemeClr val="tx1"/>
                </a:solidFill>
                <a:latin typeface="Abadi" panose="020B0604020104020204" pitchFamily="34" charset="0"/>
                <a:ea typeface="Arial"/>
                <a:cs typeface="Arial"/>
                <a:sym typeface="Arial"/>
              </a:rPr>
              <a:t>•</a:t>
            </a:r>
            <a:r>
              <a:rPr lang="tr-TR" sz="1600" dirty="0" err="1">
                <a:solidFill>
                  <a:schemeClr val="tx1"/>
                </a:solidFill>
                <a:latin typeface="Abadi" panose="020B0604020104020204" pitchFamily="34" charset="0"/>
              </a:rPr>
              <a:t>Çoçuğu</a:t>
            </a:r>
            <a:r>
              <a:rPr lang="tr-TR" sz="1600" dirty="0">
                <a:solidFill>
                  <a:schemeClr val="tx1"/>
                </a:solidFill>
                <a:latin typeface="Abadi" panose="020B0604020104020204" pitchFamily="34" charset="0"/>
              </a:rPr>
              <a:t> suçlamak </a:t>
            </a:r>
          </a:p>
          <a:p>
            <a:pPr marL="0" indent="0">
              <a:lnSpc>
                <a:spcPct val="90000"/>
              </a:lnSpc>
              <a:spcBef>
                <a:spcPts val="1000"/>
              </a:spcBef>
              <a:buSzPct val="98484"/>
              <a:buNone/>
            </a:pPr>
            <a:r>
              <a:rPr lang="tr-TR" sz="1600" dirty="0">
                <a:solidFill>
                  <a:schemeClr val="tx1"/>
                </a:solidFill>
                <a:latin typeface="Abadi" panose="020B0604020104020204" pitchFamily="34" charset="0"/>
                <a:ea typeface="Arial"/>
                <a:cs typeface="Arial"/>
                <a:sym typeface="Arial"/>
              </a:rPr>
              <a:t>•</a:t>
            </a:r>
            <a:r>
              <a:rPr lang="tr-TR" sz="1600" dirty="0">
                <a:solidFill>
                  <a:schemeClr val="tx1"/>
                </a:solidFill>
                <a:latin typeface="Abadi" panose="020B0604020104020204" pitchFamily="34" charset="0"/>
              </a:rPr>
              <a:t>Çocuğun cesaretini kırmak / sindirmek,</a:t>
            </a:r>
          </a:p>
          <a:p>
            <a:pPr marL="0" indent="0">
              <a:lnSpc>
                <a:spcPct val="90000"/>
              </a:lnSpc>
              <a:spcBef>
                <a:spcPts val="1000"/>
              </a:spcBef>
              <a:buSzPct val="98484"/>
              <a:buNone/>
            </a:pPr>
            <a:r>
              <a:rPr lang="tr-TR" sz="1600" dirty="0">
                <a:solidFill>
                  <a:schemeClr val="tx1"/>
                </a:solidFill>
                <a:latin typeface="Abadi" panose="020B0604020104020204" pitchFamily="34" charset="0"/>
                <a:ea typeface="Arial"/>
                <a:cs typeface="Arial"/>
                <a:sym typeface="Arial"/>
              </a:rPr>
              <a:t>•</a:t>
            </a:r>
            <a:r>
              <a:rPr lang="tr-TR" sz="1600" dirty="0">
                <a:solidFill>
                  <a:schemeClr val="tx1"/>
                </a:solidFill>
                <a:latin typeface="Abadi" panose="020B0604020104020204" pitchFamily="34" charset="0"/>
              </a:rPr>
              <a:t>Çocuğun gözünü korkutmak / tehdit etmek,</a:t>
            </a:r>
          </a:p>
          <a:p>
            <a:pPr marL="0" indent="0">
              <a:lnSpc>
                <a:spcPct val="90000"/>
              </a:lnSpc>
              <a:spcBef>
                <a:spcPts val="1000"/>
              </a:spcBef>
              <a:buSzPct val="98484"/>
              <a:buNone/>
            </a:pPr>
            <a:r>
              <a:rPr lang="tr-TR" sz="1600" dirty="0">
                <a:solidFill>
                  <a:schemeClr val="tx1"/>
                </a:solidFill>
                <a:latin typeface="Abadi" panose="020B0604020104020204" pitchFamily="34" charset="0"/>
                <a:ea typeface="Arial"/>
                <a:cs typeface="Arial"/>
                <a:sym typeface="Arial"/>
              </a:rPr>
              <a:t>•</a:t>
            </a:r>
            <a:r>
              <a:rPr lang="tr-TR" sz="1600" dirty="0">
                <a:solidFill>
                  <a:schemeClr val="tx1"/>
                </a:solidFill>
                <a:latin typeface="Abadi" panose="020B0604020104020204" pitchFamily="34" charset="0"/>
              </a:rPr>
              <a:t>Çocuğa baskı uygulamak ve aşırı otoriter davranmak,</a:t>
            </a:r>
          </a:p>
          <a:p>
            <a:pPr marL="0" indent="0">
              <a:lnSpc>
                <a:spcPct val="90000"/>
              </a:lnSpc>
              <a:spcBef>
                <a:spcPts val="1000"/>
              </a:spcBef>
              <a:buSzPct val="98484"/>
            </a:pPr>
            <a:endParaRPr lang="tr-TR" sz="2800" dirty="0">
              <a:solidFill>
                <a:schemeClr val="tx1"/>
              </a:solidFill>
            </a:endParaRPr>
          </a:p>
          <a:p>
            <a:pPr>
              <a:buNone/>
            </a:pPr>
            <a:r>
              <a:rPr lang="tr-TR" sz="2800" dirty="0">
                <a:solidFill>
                  <a:schemeClr val="tx1"/>
                </a:solidFill>
                <a:latin typeface="Abadi" panose="020B0604020104020204" pitchFamily="34" charset="0"/>
              </a:rPr>
              <a:t> </a:t>
            </a:r>
            <a:endParaRPr lang="tr-TR" sz="2800" dirty="0">
              <a:solidFill>
                <a:schemeClr val="tx1"/>
              </a:solidFill>
            </a:endParaRPr>
          </a:p>
        </p:txBody>
      </p:sp>
      <p:pic>
        <p:nvPicPr>
          <p:cNvPr id="8" name="Resim 7">
            <a:extLst>
              <a:ext uri="{FF2B5EF4-FFF2-40B4-BE49-F238E27FC236}">
                <a16:creationId xmlns="" xmlns:a16="http://schemas.microsoft.com/office/drawing/2014/main" id="{62B1B20D-33F9-46AD-AB7E-DD29D5920744}"/>
              </a:ext>
            </a:extLst>
          </p:cNvPr>
          <p:cNvPicPr>
            <a:picLocks noChangeAspect="1"/>
          </p:cNvPicPr>
          <p:nvPr/>
        </p:nvPicPr>
        <p:blipFill>
          <a:blip r:embed="rId2" cstate="print"/>
          <a:stretch>
            <a:fillRect/>
          </a:stretch>
        </p:blipFill>
        <p:spPr>
          <a:xfrm>
            <a:off x="6253216" y="2303570"/>
            <a:ext cx="4547372" cy="2700677"/>
          </a:xfrm>
          <a:prstGeom prst="rect">
            <a:avLst/>
          </a:prstGeom>
        </p:spPr>
      </p:pic>
      <p:sp>
        <p:nvSpPr>
          <p:cNvPr id="10" name="Metin kutusu 9">
            <a:extLst>
              <a:ext uri="{FF2B5EF4-FFF2-40B4-BE49-F238E27FC236}">
                <a16:creationId xmlns="" xmlns:a16="http://schemas.microsoft.com/office/drawing/2014/main" id="{3569A054-2692-49D3-806A-B8E53A5C7C8F}"/>
              </a:ext>
            </a:extLst>
          </p:cNvPr>
          <p:cNvSpPr txBox="1"/>
          <p:nvPr/>
        </p:nvSpPr>
        <p:spPr>
          <a:xfrm>
            <a:off x="6507482" y="1446835"/>
            <a:ext cx="5120638" cy="3649204"/>
          </a:xfrm>
          <a:prstGeom prst="rect">
            <a:avLst/>
          </a:prstGeom>
          <a:noFill/>
        </p:spPr>
        <p:txBody>
          <a:bodyPr wrap="square">
            <a:spAutoFit/>
          </a:bodyPr>
          <a:lstStyle/>
          <a:p>
            <a:pPr>
              <a:lnSpc>
                <a:spcPct val="90000"/>
              </a:lnSpc>
              <a:spcBef>
                <a:spcPts val="1000"/>
              </a:spcBef>
              <a:buSzPct val="98484"/>
              <a:buFont typeface="Arial" pitchFamily="34" charset="0"/>
              <a:buChar char="•"/>
            </a:pPr>
            <a:r>
              <a:rPr lang="tr-TR" sz="1600" dirty="0">
                <a:latin typeface="Abadi" panose="020B0604020104020204" pitchFamily="34" charset="0"/>
              </a:rPr>
              <a:t>Çocuğa duygusal olarak yokmuş gibi davranılması,</a:t>
            </a:r>
          </a:p>
          <a:p>
            <a:pPr>
              <a:lnSpc>
                <a:spcPct val="90000"/>
              </a:lnSpc>
              <a:spcBef>
                <a:spcPts val="1000"/>
              </a:spcBef>
              <a:buSzPct val="98484"/>
              <a:buFont typeface="Arial" pitchFamily="34" charset="0"/>
              <a:buChar char="•"/>
            </a:pPr>
            <a:r>
              <a:rPr lang="tr-TR" sz="1600" dirty="0">
                <a:latin typeface="Abadi" panose="020B0604020104020204" pitchFamily="34" charset="0"/>
              </a:rPr>
              <a:t> İhtiyaç duyduğu sevgi, ilgi ve yakınlığın gösterilmemesi,</a:t>
            </a:r>
          </a:p>
          <a:p>
            <a:pPr>
              <a:lnSpc>
                <a:spcPct val="90000"/>
              </a:lnSpc>
              <a:spcBef>
                <a:spcPts val="1000"/>
              </a:spcBef>
              <a:buSzPct val="98484"/>
              <a:buFont typeface="Arial" pitchFamily="34" charset="0"/>
              <a:buChar char="•"/>
            </a:pPr>
            <a:r>
              <a:rPr lang="tr-TR" sz="1600" dirty="0">
                <a:latin typeface="Abadi" panose="020B0604020104020204" pitchFamily="34" charset="0"/>
              </a:rPr>
              <a:t>Çocuğun duygusal ihtiyaçlarına yanıt vermemek / karşılamamak,</a:t>
            </a:r>
          </a:p>
          <a:p>
            <a:pPr marL="0" lvl="0" indent="0" algn="l" rtl="0">
              <a:lnSpc>
                <a:spcPct val="90000"/>
              </a:lnSpc>
              <a:spcBef>
                <a:spcPts val="1000"/>
              </a:spcBef>
              <a:spcAft>
                <a:spcPts val="0"/>
              </a:spcAft>
              <a:buSzPct val="98484"/>
              <a:buFont typeface="Arial" pitchFamily="34" charset="0"/>
              <a:buChar char="•"/>
            </a:pPr>
            <a:r>
              <a:rPr lang="tr-TR" sz="1600" dirty="0">
                <a:latin typeface="Abadi" panose="020B0604020104020204" pitchFamily="34" charset="0"/>
              </a:rPr>
              <a:t>Çocuktan yaşının üzerinde davranışlar beklemek ve çocuğa yaşının üzerinde sorumluklar yüklemek,</a:t>
            </a:r>
          </a:p>
          <a:p>
            <a:pPr marL="0" lvl="0" indent="0" algn="l" rtl="0">
              <a:lnSpc>
                <a:spcPct val="90000"/>
              </a:lnSpc>
              <a:spcBef>
                <a:spcPts val="1000"/>
              </a:spcBef>
              <a:spcAft>
                <a:spcPts val="0"/>
              </a:spcAft>
              <a:buSzPct val="98484"/>
              <a:buFont typeface="Arial" pitchFamily="34" charset="0"/>
              <a:buChar char="•"/>
            </a:pPr>
            <a:r>
              <a:rPr lang="tr-TR" sz="1600" dirty="0">
                <a:latin typeface="Abadi" panose="020B0604020104020204" pitchFamily="34" charset="0"/>
              </a:rPr>
              <a:t>Kardeşler arasında ayrım yapmak,</a:t>
            </a:r>
          </a:p>
          <a:p>
            <a:pPr marL="0" lvl="0" indent="0" algn="l" rtl="0">
              <a:lnSpc>
                <a:spcPct val="90000"/>
              </a:lnSpc>
              <a:spcBef>
                <a:spcPts val="1000"/>
              </a:spcBef>
              <a:spcAft>
                <a:spcPts val="0"/>
              </a:spcAft>
              <a:buSzPct val="98484"/>
              <a:buFont typeface="Arial" pitchFamily="34" charset="0"/>
              <a:buChar char="•"/>
            </a:pPr>
            <a:r>
              <a:rPr lang="tr-TR" sz="1600" dirty="0">
                <a:latin typeface="Abadi" panose="020B0604020104020204" pitchFamily="34" charset="0"/>
              </a:rPr>
              <a:t>Çocuğu küçük düşürmek,</a:t>
            </a:r>
          </a:p>
          <a:p>
            <a:pPr marL="0" lvl="0" indent="0" algn="l" rtl="0">
              <a:lnSpc>
                <a:spcPct val="90000"/>
              </a:lnSpc>
              <a:spcBef>
                <a:spcPts val="1000"/>
              </a:spcBef>
              <a:spcAft>
                <a:spcPts val="0"/>
              </a:spcAft>
              <a:buSzPct val="98484"/>
              <a:buFont typeface="Arial" pitchFamily="34" charset="0"/>
              <a:buChar char="•"/>
            </a:pPr>
            <a:r>
              <a:rPr lang="tr-TR" sz="1600" dirty="0">
                <a:latin typeface="Abadi" panose="020B0604020104020204" pitchFamily="34" charset="0"/>
              </a:rPr>
              <a:t>Çocukla alay etmek ve çocuğa lakaplar takmak,</a:t>
            </a:r>
          </a:p>
          <a:p>
            <a:pPr marL="0" lvl="0" indent="0" algn="l" rtl="0">
              <a:lnSpc>
                <a:spcPct val="90000"/>
              </a:lnSpc>
              <a:spcBef>
                <a:spcPts val="1000"/>
              </a:spcBef>
              <a:spcAft>
                <a:spcPts val="0"/>
              </a:spcAft>
              <a:buSzPct val="98484"/>
              <a:buFont typeface="Arial" pitchFamily="34" charset="0"/>
              <a:buChar char="•"/>
            </a:pPr>
            <a:r>
              <a:rPr lang="tr-TR" sz="1600" dirty="0">
                <a:latin typeface="Abadi" panose="020B0604020104020204" pitchFamily="34" charset="0"/>
              </a:rPr>
              <a:t>Çocuğu kendine bağımlı hale getirme ve çocuğu aşırı korumak </a:t>
            </a:r>
          </a:p>
        </p:txBody>
      </p:sp>
    </p:spTree>
    <p:extLst>
      <p:ext uri="{BB962C8B-B14F-4D97-AF65-F5344CB8AC3E}">
        <p14:creationId xmlns:p14="http://schemas.microsoft.com/office/powerpoint/2010/main" val="3920967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4">
            <a:extLst>
              <a:ext uri="{FF2B5EF4-FFF2-40B4-BE49-F238E27FC236}">
                <a16:creationId xmlns="" xmlns:a16="http://schemas.microsoft.com/office/drawing/2014/main" id="{38764E46-07E8-4472-B530-567C59B558C8}"/>
              </a:ext>
            </a:extLst>
          </p:cNvPr>
          <p:cNvGraphicFramePr>
            <a:graphicFrameLocks noGrp="1"/>
          </p:cNvGraphicFramePr>
          <p:nvPr/>
        </p:nvGraphicFramePr>
        <p:xfrm>
          <a:off x="972271" y="885464"/>
          <a:ext cx="10764457" cy="5486399"/>
        </p:xfrm>
        <a:graphic>
          <a:graphicData uri="http://schemas.openxmlformats.org/drawingml/2006/table">
            <a:tbl>
              <a:tblPr firstRow="1" bandRow="1">
                <a:tableStyleId>{68D230F3-CF80-4859-8CE7-A43EE81993B5}</a:tableStyleId>
              </a:tblPr>
              <a:tblGrid>
                <a:gridCol w="2438822">
                  <a:extLst>
                    <a:ext uri="{9D8B030D-6E8A-4147-A177-3AD203B41FA5}">
                      <a16:colId xmlns="" xmlns:a16="http://schemas.microsoft.com/office/drawing/2014/main" val="2651523968"/>
                    </a:ext>
                  </a:extLst>
                </a:gridCol>
                <a:gridCol w="2943406">
                  <a:extLst>
                    <a:ext uri="{9D8B030D-6E8A-4147-A177-3AD203B41FA5}">
                      <a16:colId xmlns="" xmlns:a16="http://schemas.microsoft.com/office/drawing/2014/main" val="1653265497"/>
                    </a:ext>
                  </a:extLst>
                </a:gridCol>
                <a:gridCol w="2731481">
                  <a:extLst>
                    <a:ext uri="{9D8B030D-6E8A-4147-A177-3AD203B41FA5}">
                      <a16:colId xmlns="" xmlns:a16="http://schemas.microsoft.com/office/drawing/2014/main" val="4088015355"/>
                    </a:ext>
                  </a:extLst>
                </a:gridCol>
                <a:gridCol w="2650748">
                  <a:extLst>
                    <a:ext uri="{9D8B030D-6E8A-4147-A177-3AD203B41FA5}">
                      <a16:colId xmlns="" xmlns:a16="http://schemas.microsoft.com/office/drawing/2014/main" val="1667765635"/>
                    </a:ext>
                  </a:extLst>
                </a:gridCol>
              </a:tblGrid>
              <a:tr h="485638">
                <a:tc>
                  <a:txBody>
                    <a:bodyPr/>
                    <a:lstStyle/>
                    <a:p>
                      <a:r>
                        <a:rPr lang="tr-TR" sz="1200" dirty="0">
                          <a:latin typeface="Abadi" panose="020B0604020104020204" pitchFamily="34" charset="0"/>
                        </a:rPr>
                        <a:t>Fiziksel Göstergeler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badi" panose="020B0604020104020204" pitchFamily="34" charset="0"/>
                        </a:rPr>
                        <a:t>Davranışsal Göstergeler</a:t>
                      </a:r>
                    </a:p>
                    <a:p>
                      <a:endParaRPr lang="tr-TR" sz="1200" dirty="0">
                        <a:latin typeface="Abadi" panose="020B06040201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badi" panose="020B0604020104020204" pitchFamily="34" charset="0"/>
                        </a:rPr>
                        <a:t>Duygusal Göstergeler</a:t>
                      </a:r>
                    </a:p>
                    <a:p>
                      <a:endParaRPr lang="tr-TR" sz="1200" dirty="0">
                        <a:latin typeface="Abadi" panose="020B0604020104020204" pitchFamily="34" charset="0"/>
                      </a:endParaRPr>
                    </a:p>
                  </a:txBody>
                  <a:tcPr/>
                </a:tc>
                <a:tc>
                  <a:txBody>
                    <a:bodyPr/>
                    <a:lstStyle/>
                    <a:p>
                      <a:r>
                        <a:rPr lang="tr-TR" sz="1200" dirty="0">
                          <a:latin typeface="Abadi" panose="020B0604020104020204" pitchFamily="34" charset="0"/>
                        </a:rPr>
                        <a:t>Bilişsel/Gelişimsel/Akademik Göstergeler</a:t>
                      </a:r>
                    </a:p>
                  </a:txBody>
                  <a:tcPr/>
                </a:tc>
                <a:extLst>
                  <a:ext uri="{0D108BD9-81ED-4DB2-BD59-A6C34878D82A}">
                    <a16:rowId xmlns="" xmlns:a16="http://schemas.microsoft.com/office/drawing/2014/main" val="2331712507"/>
                  </a:ext>
                </a:extLst>
              </a:tr>
              <a:tr h="5000761">
                <a:tc>
                  <a:txBody>
                    <a:bodyPr/>
                    <a:lstStyle/>
                    <a:p>
                      <a:pPr marL="285750" indent="-285750">
                        <a:buFont typeface="Wingdings" panose="05000000000000000000" pitchFamily="2" charset="2"/>
                        <a:buChar char="Ø"/>
                      </a:pPr>
                      <a:r>
                        <a:rPr lang="tr-TR" sz="1200" dirty="0">
                          <a:latin typeface="Abadi" panose="020B0604020104020204" pitchFamily="34" charset="0"/>
                        </a:rPr>
                        <a:t>Konuşma ya da diğer iletişim bozuklukları </a:t>
                      </a:r>
                    </a:p>
                    <a:p>
                      <a:pPr marL="285750" indent="-285750">
                        <a:buFont typeface="Wingdings" panose="05000000000000000000" pitchFamily="2" charset="2"/>
                        <a:buChar char="Ø"/>
                      </a:pPr>
                      <a:r>
                        <a:rPr lang="tr-TR" sz="1200" dirty="0">
                          <a:latin typeface="Abadi" panose="020B0604020104020204" pitchFamily="34" charset="0"/>
                        </a:rPr>
                        <a:t>Fiziksel gelişimin yavaşlaması</a:t>
                      </a:r>
                    </a:p>
                    <a:p>
                      <a:pPr marL="285750" indent="-285750">
                        <a:buFont typeface="Wingdings" panose="05000000000000000000" pitchFamily="2" charset="2"/>
                        <a:buChar char="Ø"/>
                      </a:pPr>
                      <a:r>
                        <a:rPr lang="tr-TR" sz="1200" dirty="0">
                          <a:latin typeface="Abadi" panose="020B0604020104020204" pitchFamily="34" charset="0"/>
                        </a:rPr>
                        <a:t>Çocukta var olan astım ya da alerji gibi bazı hastalıkların şiddetlenmesi </a:t>
                      </a:r>
                    </a:p>
                    <a:p>
                      <a:pPr marL="285750" indent="-285750">
                        <a:buFont typeface="Wingdings" panose="05000000000000000000" pitchFamily="2" charset="2"/>
                        <a:buChar char="Ø"/>
                      </a:pPr>
                      <a:r>
                        <a:rPr lang="tr-TR" sz="1200" dirty="0">
                          <a:latin typeface="Abadi" panose="020B0604020104020204" pitchFamily="34" charset="0"/>
                        </a:rPr>
                        <a:t> Madde bağımlılığı </a:t>
                      </a:r>
                    </a:p>
                  </a:txBody>
                  <a:tcPr/>
                </a:tc>
                <a:tc>
                  <a:txBody>
                    <a:bodyPr/>
                    <a:lstStyle/>
                    <a:p>
                      <a:pPr marL="285750" indent="-285750">
                        <a:buFont typeface="Wingdings" panose="05000000000000000000" pitchFamily="2" charset="2"/>
                        <a:buChar char="Ø"/>
                      </a:pPr>
                      <a:r>
                        <a:rPr lang="tr-TR" sz="1200" dirty="0">
                          <a:latin typeface="Abadi" panose="020B0604020104020204" pitchFamily="34" charset="0"/>
                        </a:rPr>
                        <a:t>Alışkanlık bozuklukları (parmak emme, sallanma vb. gibi) •</a:t>
                      </a:r>
                    </a:p>
                    <a:p>
                      <a:pPr marL="285750" indent="-285750">
                        <a:buFont typeface="Wingdings" panose="05000000000000000000" pitchFamily="2" charset="2"/>
                        <a:buChar char="Ø"/>
                      </a:pPr>
                      <a:r>
                        <a:rPr lang="tr-TR" sz="1200" dirty="0">
                          <a:latin typeface="Abadi" panose="020B0604020104020204" pitchFamily="34" charset="0"/>
                        </a:rPr>
                        <a:t>Suç işleme de dahil olmak üzere </a:t>
                      </a:r>
                      <a:r>
                        <a:rPr lang="tr-TR" sz="1200" dirty="0" err="1">
                          <a:latin typeface="Abadi" panose="020B0604020104020204" pitchFamily="34" charset="0"/>
                        </a:rPr>
                        <a:t>antisosyal</a:t>
                      </a:r>
                      <a:r>
                        <a:rPr lang="tr-TR" sz="1200" dirty="0">
                          <a:latin typeface="Abadi" panose="020B0604020104020204" pitchFamily="34" charset="0"/>
                        </a:rPr>
                        <a:t> ve yıkıcı davranışlar</a:t>
                      </a:r>
                    </a:p>
                    <a:p>
                      <a:pPr marL="285750" indent="-285750">
                        <a:buFont typeface="Wingdings" panose="05000000000000000000" pitchFamily="2" charset="2"/>
                        <a:buChar char="Ø"/>
                      </a:pPr>
                      <a:r>
                        <a:rPr lang="tr-TR" sz="1200" dirty="0">
                          <a:latin typeface="Abadi" panose="020B0604020104020204" pitchFamily="34" charset="0"/>
                        </a:rPr>
                        <a:t> </a:t>
                      </a:r>
                      <a:r>
                        <a:rPr lang="tr-TR" sz="1200" dirty="0" err="1">
                          <a:latin typeface="Abadi" panose="020B0604020104020204" pitchFamily="34" charset="0"/>
                        </a:rPr>
                        <a:t>Nevrotik</a:t>
                      </a:r>
                      <a:r>
                        <a:rPr lang="tr-TR" sz="1200" dirty="0">
                          <a:latin typeface="Abadi" panose="020B0604020104020204" pitchFamily="34" charset="0"/>
                        </a:rPr>
                        <a:t> özellikler (uyku bozuklukları, oyun oynamada tutukluluk) </a:t>
                      </a:r>
                    </a:p>
                    <a:p>
                      <a:pPr marL="285750" indent="-285750">
                        <a:buFont typeface="Wingdings" panose="05000000000000000000" pitchFamily="2" charset="2"/>
                        <a:buChar char="Ø"/>
                      </a:pPr>
                      <a:r>
                        <a:rPr lang="tr-TR" sz="1200" dirty="0">
                          <a:latin typeface="Abadi" panose="020B0604020104020204" pitchFamily="34" charset="0"/>
                        </a:rPr>
                        <a:t>Gelişimsel gecikmeler </a:t>
                      </a:r>
                    </a:p>
                    <a:p>
                      <a:pPr marL="285750" indent="-285750">
                        <a:buFont typeface="Wingdings" panose="05000000000000000000" pitchFamily="2" charset="2"/>
                        <a:buChar char="Ø"/>
                      </a:pPr>
                      <a:r>
                        <a:rPr lang="tr-TR" sz="1200" dirty="0">
                          <a:latin typeface="Abadi" panose="020B0604020104020204" pitchFamily="34" charset="0"/>
                        </a:rPr>
                        <a:t>Davranış bozuklukları (</a:t>
                      </a:r>
                      <a:r>
                        <a:rPr lang="tr-TR" sz="1200" dirty="0" err="1">
                          <a:latin typeface="Abadi" panose="020B0604020104020204" pitchFamily="34" charset="0"/>
                        </a:rPr>
                        <a:t>şikakey</a:t>
                      </a:r>
                      <a:r>
                        <a:rPr lang="tr-TR" sz="1200" dirty="0">
                          <a:latin typeface="Abadi" panose="020B0604020104020204" pitchFamily="34" charset="0"/>
                        </a:rPr>
                        <a:t> etme, pasiflik, saldırganlık </a:t>
                      </a:r>
                      <a:r>
                        <a:rPr lang="tr-TR" sz="1200" dirty="0" err="1">
                          <a:latin typeface="Abadi" panose="020B0604020104020204" pitchFamily="34" charset="0"/>
                        </a:rPr>
                        <a:t>vb</a:t>
                      </a:r>
                      <a:r>
                        <a:rPr lang="tr-TR" sz="1200" dirty="0">
                          <a:latin typeface="Abadi" panose="020B0604020104020204" pitchFamily="34" charset="0"/>
                        </a:rPr>
                        <a:t>) </a:t>
                      </a:r>
                    </a:p>
                    <a:p>
                      <a:pPr marL="285750" indent="-285750">
                        <a:buFont typeface="Wingdings" panose="05000000000000000000" pitchFamily="2" charset="2"/>
                        <a:buChar char="Ø"/>
                      </a:pPr>
                      <a:r>
                        <a:rPr lang="tr-TR" sz="1200" dirty="0">
                          <a:latin typeface="Abadi" panose="020B0604020104020204" pitchFamily="34" charset="0"/>
                        </a:rPr>
                        <a:t>Aşırı uyum sorunları (yaşından büyük ya da küçük davranma)</a:t>
                      </a:r>
                    </a:p>
                    <a:p>
                      <a:pPr marL="285750" indent="-285750">
                        <a:buFont typeface="Wingdings" panose="05000000000000000000" pitchFamily="2" charset="2"/>
                        <a:buChar char="Ø"/>
                      </a:pPr>
                      <a:r>
                        <a:rPr lang="tr-TR" sz="1200" dirty="0">
                          <a:latin typeface="Abadi" panose="020B0604020104020204" pitchFamily="34" charset="0"/>
                        </a:rPr>
                        <a:t> Kendine zarar verici davranışlar ya da intihar düşünceler</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1200" dirty="0">
                          <a:latin typeface="Abadi" panose="020B0604020104020204" pitchFamily="34" charset="0"/>
                        </a:rPr>
                        <a:t>Sosyal ilişkilerini etkileme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1200" dirty="0">
                          <a:latin typeface="Abadi" panose="020B0604020104020204" pitchFamily="34" charset="0"/>
                        </a:rPr>
                        <a:t>Yaşının gerektirdiği şekilde davranamama</a:t>
                      </a:r>
                    </a:p>
                  </a:txBody>
                  <a:tcPr/>
                </a:tc>
                <a:tc>
                  <a:txBody>
                    <a:bodyPr/>
                    <a:lstStyle/>
                    <a:p>
                      <a:pPr marL="285750" indent="-285750">
                        <a:buFont typeface="Wingdings" panose="05000000000000000000" pitchFamily="2" charset="2"/>
                        <a:buChar char="Ø"/>
                      </a:pPr>
                      <a:r>
                        <a:rPr lang="tr-TR" sz="1200" dirty="0">
                          <a:latin typeface="Abadi" panose="020B0604020104020204" pitchFamily="34" charset="0"/>
                        </a:rPr>
                        <a:t>Duygusal istismara eşlik eden gelişimsel gecikme bilişsel gecikmeye de neden olarak çocuğun akademik performansını etkiler</a:t>
                      </a:r>
                    </a:p>
                  </a:txBody>
                  <a:tcPr/>
                </a:tc>
                <a:extLst>
                  <a:ext uri="{0D108BD9-81ED-4DB2-BD59-A6C34878D82A}">
                    <a16:rowId xmlns="" xmlns:a16="http://schemas.microsoft.com/office/drawing/2014/main" val="3918058728"/>
                  </a:ext>
                </a:extLst>
              </a:tr>
            </a:tbl>
          </a:graphicData>
        </a:graphic>
      </p:graphicFrame>
      <p:sp>
        <p:nvSpPr>
          <p:cNvPr id="3" name="2 Dikdörtgen"/>
          <p:cNvSpPr/>
          <p:nvPr/>
        </p:nvSpPr>
        <p:spPr>
          <a:xfrm>
            <a:off x="4060827" y="231494"/>
            <a:ext cx="4070345" cy="646331"/>
          </a:xfrm>
          <a:prstGeom prst="rect">
            <a:avLst/>
          </a:prstGeom>
        </p:spPr>
        <p:txBody>
          <a:bodyPr wrap="square">
            <a:spAutoFit/>
          </a:bodyPr>
          <a:lstStyle/>
          <a:p>
            <a:pPr algn="ctr"/>
            <a:r>
              <a:rPr lang="tr" b="1" i="1" dirty="0">
                <a:solidFill>
                  <a:srgbClr val="000000"/>
                </a:solidFill>
                <a:latin typeface="Calibri"/>
                <a:ea typeface="Calibri"/>
                <a:cs typeface="Calibri"/>
                <a:sym typeface="Calibri"/>
              </a:rPr>
              <a:t>DUYGUSAL İSTİSMAR ÇOCUKLARI NASIL ETKİLER?</a:t>
            </a:r>
            <a:endParaRPr lang="tr-TR" dirty="0"/>
          </a:p>
        </p:txBody>
      </p:sp>
    </p:spTree>
    <p:extLst>
      <p:ext uri="{BB962C8B-B14F-4D97-AF65-F5344CB8AC3E}">
        <p14:creationId xmlns:p14="http://schemas.microsoft.com/office/powerpoint/2010/main" val="867745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AEFA024-11C3-46E1-9DD2-01E723244DC8}"/>
              </a:ext>
            </a:extLst>
          </p:cNvPr>
          <p:cNvSpPr>
            <a:spLocks noGrp="1"/>
          </p:cNvSpPr>
          <p:nvPr>
            <p:ph type="title"/>
          </p:nvPr>
        </p:nvSpPr>
        <p:spPr/>
        <p:txBody>
          <a:bodyPr/>
          <a:lstStyle/>
          <a:p>
            <a:pPr algn="ctr"/>
            <a:r>
              <a:rPr lang="tr-TR" b="1" dirty="0">
                <a:latin typeface="Abadi" panose="020B0604020104020204" pitchFamily="34" charset="0"/>
              </a:rPr>
              <a:t>Cinsel İstismar</a:t>
            </a:r>
          </a:p>
        </p:txBody>
      </p:sp>
      <p:sp>
        <p:nvSpPr>
          <p:cNvPr id="3" name="İçerik Yer Tutucusu 2">
            <a:extLst>
              <a:ext uri="{FF2B5EF4-FFF2-40B4-BE49-F238E27FC236}">
                <a16:creationId xmlns="" xmlns:a16="http://schemas.microsoft.com/office/drawing/2014/main" id="{91AA0F18-0851-4362-9CAB-425B47EE3753}"/>
              </a:ext>
            </a:extLst>
          </p:cNvPr>
          <p:cNvSpPr>
            <a:spLocks noGrp="1"/>
          </p:cNvSpPr>
          <p:nvPr>
            <p:ph idx="1"/>
          </p:nvPr>
        </p:nvSpPr>
        <p:spPr>
          <a:xfrm>
            <a:off x="1371421" y="1491343"/>
            <a:ext cx="4855207" cy="3593591"/>
          </a:xfrm>
        </p:spPr>
        <p:txBody>
          <a:bodyPr>
            <a:noAutofit/>
          </a:bodyPr>
          <a:lstStyle/>
          <a:p>
            <a:pPr marL="0" indent="0">
              <a:buNone/>
            </a:pPr>
            <a:r>
              <a:rPr lang="tr-TR" sz="1600" dirty="0">
                <a:latin typeface="Abadi" panose="020B0604020104020204" pitchFamily="34" charset="0"/>
              </a:rPr>
              <a:t>Çocuğun bir yetişkin ya da kendisinden büyük bir çocuk tarafından anlamadığı ve / ya kabul etmediği, gelişimsel olarak hazır olmadığı ve karşı tarafın cinsel tatmini için kullanılması durumudur. </a:t>
            </a:r>
          </a:p>
          <a:p>
            <a:pPr marL="0" indent="0">
              <a:buNone/>
            </a:pPr>
            <a:r>
              <a:rPr lang="tr-TR" sz="1600" dirty="0">
                <a:latin typeface="Abadi" panose="020B0604020104020204" pitchFamily="34" charset="0"/>
              </a:rPr>
              <a:t>Bu her türlü cinsel içerikli konuşmayı, şakalaşmayı, teşhir ve röntgencilik gibi temas içermeyen istismar türlerinden, çocuğun cinsel organlarına dokunma, oral-</a:t>
            </a:r>
            <a:r>
              <a:rPr lang="tr-TR" sz="1600" dirty="0" err="1">
                <a:latin typeface="Abadi" panose="020B0604020104020204" pitchFamily="34" charset="0"/>
              </a:rPr>
              <a:t>genital</a:t>
            </a:r>
            <a:r>
              <a:rPr lang="tr-TR" sz="1600" dirty="0">
                <a:latin typeface="Abadi" panose="020B0604020104020204" pitchFamily="34" charset="0"/>
              </a:rPr>
              <a:t> seks, </a:t>
            </a:r>
            <a:r>
              <a:rPr lang="tr-TR" sz="1600" dirty="0" err="1">
                <a:latin typeface="Abadi" panose="020B0604020104020204" pitchFamily="34" charset="0"/>
              </a:rPr>
              <a:t>ensest</a:t>
            </a:r>
            <a:r>
              <a:rPr lang="tr-TR" sz="1600" dirty="0">
                <a:latin typeface="Abadi" panose="020B0604020104020204" pitchFamily="34" charset="0"/>
              </a:rPr>
              <a:t>, tecavüz, çocuğu fuhuş ve pornografik materyallerin üretiminde kullanma ve gibi tüm davranışları ve eylemleri kapsamaktadır. </a:t>
            </a:r>
          </a:p>
          <a:p>
            <a:pPr marL="0" indent="0">
              <a:buNone/>
            </a:pPr>
            <a:r>
              <a:rPr lang="tr-TR" sz="1600" dirty="0">
                <a:latin typeface="Abadi" panose="020B0604020104020204" pitchFamily="34" charset="0"/>
              </a:rPr>
              <a:t>“Çocuk cinsel istismarı en sık 6-10 yaş arasında görülmektedir.</a:t>
            </a:r>
          </a:p>
          <a:p>
            <a:pPr marL="0" indent="0">
              <a:buNone/>
            </a:pPr>
            <a:r>
              <a:rPr lang="tr-TR" sz="1600" dirty="0">
                <a:latin typeface="Abadi" panose="020B0604020104020204" pitchFamily="34" charset="0"/>
              </a:rPr>
              <a:t> İstismara uğramada kız çocukların oranı erkek çocukların oranına göre daha yüksektir”. </a:t>
            </a:r>
          </a:p>
          <a:p>
            <a:pPr marL="0" indent="0">
              <a:buNone/>
            </a:pPr>
            <a:r>
              <a:rPr lang="tr-TR" sz="1600" dirty="0">
                <a:latin typeface="Abadi" panose="020B0604020104020204" pitchFamily="34" charset="0"/>
              </a:rPr>
              <a:t> Cinsel istismar, çoğunlukla mağdurun tanıdığı kişi tarafından gerçekleştirilir. Saldırgan nadiren yabancı olur.</a:t>
            </a:r>
          </a:p>
        </p:txBody>
      </p:sp>
      <p:pic>
        <p:nvPicPr>
          <p:cNvPr id="22530" name="Picture 2" descr="CİNSEL İSTİSMAR"/>
          <p:cNvPicPr>
            <a:picLocks noChangeAspect="1" noChangeArrowheads="1"/>
          </p:cNvPicPr>
          <p:nvPr/>
        </p:nvPicPr>
        <p:blipFill>
          <a:blip r:embed="rId2" cstate="print"/>
          <a:srcRect/>
          <a:stretch>
            <a:fillRect/>
          </a:stretch>
        </p:blipFill>
        <p:spPr bwMode="auto">
          <a:xfrm>
            <a:off x="7100385" y="2152891"/>
            <a:ext cx="3953438" cy="3518703"/>
          </a:xfrm>
          <a:prstGeom prst="rect">
            <a:avLst/>
          </a:prstGeom>
          <a:noFill/>
        </p:spPr>
      </p:pic>
    </p:spTree>
    <p:extLst>
      <p:ext uri="{BB962C8B-B14F-4D97-AF65-F5344CB8AC3E}">
        <p14:creationId xmlns:p14="http://schemas.microsoft.com/office/powerpoint/2010/main" val="2756913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A42F5613-0F37-49FA-AE58-65FEBF702E20}"/>
              </a:ext>
            </a:extLst>
          </p:cNvPr>
          <p:cNvGraphicFramePr>
            <a:graphicFrameLocks noGrp="1"/>
          </p:cNvGraphicFramePr>
          <p:nvPr>
            <p:extLst>
              <p:ext uri="{D42A27DB-BD31-4B8C-83A1-F6EECF244321}">
                <p14:modId xmlns:p14="http://schemas.microsoft.com/office/powerpoint/2010/main" val="3869064061"/>
              </p:ext>
            </p:extLst>
          </p:nvPr>
        </p:nvGraphicFramePr>
        <p:xfrm>
          <a:off x="929640" y="45720"/>
          <a:ext cx="11018520" cy="6583680"/>
        </p:xfrm>
        <a:graphic>
          <a:graphicData uri="http://schemas.openxmlformats.org/drawingml/2006/table">
            <a:tbl>
              <a:tblPr firstRow="1" bandRow="1">
                <a:tableStyleId>{68D230F3-CF80-4859-8CE7-A43EE81993B5}</a:tableStyleId>
              </a:tblPr>
              <a:tblGrid>
                <a:gridCol w="1997107">
                  <a:extLst>
                    <a:ext uri="{9D8B030D-6E8A-4147-A177-3AD203B41FA5}">
                      <a16:colId xmlns="" xmlns:a16="http://schemas.microsoft.com/office/drawing/2014/main" val="2651523968"/>
                    </a:ext>
                  </a:extLst>
                </a:gridCol>
                <a:gridCol w="2410301">
                  <a:extLst>
                    <a:ext uri="{9D8B030D-6E8A-4147-A177-3AD203B41FA5}">
                      <a16:colId xmlns="" xmlns:a16="http://schemas.microsoft.com/office/drawing/2014/main" val="1653265497"/>
                    </a:ext>
                  </a:extLst>
                </a:gridCol>
                <a:gridCol w="2203704">
                  <a:extLst>
                    <a:ext uri="{9D8B030D-6E8A-4147-A177-3AD203B41FA5}">
                      <a16:colId xmlns="" xmlns:a16="http://schemas.microsoft.com/office/drawing/2014/main" val="4088015355"/>
                    </a:ext>
                  </a:extLst>
                </a:gridCol>
                <a:gridCol w="2203704">
                  <a:extLst>
                    <a:ext uri="{9D8B030D-6E8A-4147-A177-3AD203B41FA5}">
                      <a16:colId xmlns="" xmlns:a16="http://schemas.microsoft.com/office/drawing/2014/main" val="1667765635"/>
                    </a:ext>
                  </a:extLst>
                </a:gridCol>
                <a:gridCol w="2203704">
                  <a:extLst>
                    <a:ext uri="{9D8B030D-6E8A-4147-A177-3AD203B41FA5}">
                      <a16:colId xmlns="" xmlns:a16="http://schemas.microsoft.com/office/drawing/2014/main" val="869673439"/>
                    </a:ext>
                  </a:extLst>
                </a:gridCol>
              </a:tblGrid>
              <a:tr h="425053">
                <a:tc>
                  <a:txBody>
                    <a:bodyPr/>
                    <a:lstStyle/>
                    <a:p>
                      <a:r>
                        <a:rPr lang="tr-TR" sz="1200" dirty="0">
                          <a:latin typeface="Abadi" panose="020B0604020104020204" pitchFamily="34" charset="0"/>
                        </a:rPr>
                        <a:t>Fiziksel Göstergeler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badi" panose="020B0604020104020204" pitchFamily="34" charset="0"/>
                        </a:rPr>
                        <a:t>Davranışsal Göstergeler</a:t>
                      </a:r>
                    </a:p>
                    <a:p>
                      <a:endParaRPr lang="tr-TR" sz="1200" dirty="0">
                        <a:latin typeface="Abadi" panose="020B06040201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badi" panose="020B0604020104020204" pitchFamily="34" charset="0"/>
                        </a:rPr>
                        <a:t>Duygusal Göstergeler</a:t>
                      </a:r>
                    </a:p>
                    <a:p>
                      <a:endParaRPr lang="tr-TR" sz="1200" dirty="0">
                        <a:latin typeface="Abadi" panose="020B0604020104020204" pitchFamily="34" charset="0"/>
                      </a:endParaRPr>
                    </a:p>
                  </a:txBody>
                  <a:tcPr/>
                </a:tc>
                <a:tc>
                  <a:txBody>
                    <a:bodyPr/>
                    <a:lstStyle/>
                    <a:p>
                      <a:r>
                        <a:rPr lang="tr-TR" sz="1200" dirty="0">
                          <a:latin typeface="Abadi" panose="020B0604020104020204" pitchFamily="34" charset="0"/>
                        </a:rPr>
                        <a:t>Bilişsel/Gelişimsel/Akademik Göstergeler</a:t>
                      </a:r>
                    </a:p>
                  </a:txBody>
                  <a:tcPr/>
                </a:tc>
                <a:tc>
                  <a:txBody>
                    <a:bodyPr/>
                    <a:lstStyle/>
                    <a:p>
                      <a:r>
                        <a:rPr lang="tr-TR" sz="1200" dirty="0">
                          <a:latin typeface="Abadi" panose="020B0604020104020204" pitchFamily="34" charset="0"/>
                        </a:rPr>
                        <a:t>Uzun ve Kısa Süreli Psikolojik Etkileri </a:t>
                      </a:r>
                    </a:p>
                  </a:txBody>
                  <a:tcPr/>
                </a:tc>
                <a:extLst>
                  <a:ext uri="{0D108BD9-81ED-4DB2-BD59-A6C34878D82A}">
                    <a16:rowId xmlns="" xmlns:a16="http://schemas.microsoft.com/office/drawing/2014/main" val="2331712507"/>
                  </a:ext>
                </a:extLst>
              </a:tr>
              <a:tr h="5015627">
                <a:tc>
                  <a:txBody>
                    <a:bodyPr/>
                    <a:lstStyle/>
                    <a:p>
                      <a:pPr marL="285750" indent="-285750">
                        <a:buFont typeface="Wingdings" panose="05000000000000000000" pitchFamily="2" charset="2"/>
                        <a:buChar char="Ø"/>
                      </a:pPr>
                      <a:r>
                        <a:rPr lang="tr-TR" sz="1200" dirty="0">
                          <a:latin typeface="Abadi" panose="020B0604020104020204" pitchFamily="34" charset="0"/>
                        </a:rPr>
                        <a:t>Yürüme ve oturmada zorluk çekme </a:t>
                      </a:r>
                    </a:p>
                    <a:p>
                      <a:pPr marL="285750" indent="-285750">
                        <a:buFont typeface="Wingdings" panose="05000000000000000000" pitchFamily="2" charset="2"/>
                        <a:buChar char="Ø"/>
                      </a:pPr>
                      <a:r>
                        <a:rPr lang="tr-TR" sz="1200" dirty="0">
                          <a:latin typeface="Abadi" panose="020B0604020104020204" pitchFamily="34" charset="0"/>
                        </a:rPr>
                        <a:t>Yırtılmış, lekeli veya kanlı iç çamaşırları. </a:t>
                      </a:r>
                    </a:p>
                    <a:p>
                      <a:pPr marL="285750" indent="-285750">
                        <a:buFont typeface="Wingdings" panose="05000000000000000000" pitchFamily="2" charset="2"/>
                        <a:buChar char="Ø"/>
                      </a:pPr>
                      <a:r>
                        <a:rPr lang="tr-TR" sz="1200" dirty="0" err="1">
                          <a:latin typeface="Abadi" panose="020B0604020104020204" pitchFamily="34" charset="0"/>
                        </a:rPr>
                        <a:t>Genital</a:t>
                      </a:r>
                      <a:r>
                        <a:rPr lang="tr-TR" sz="1200" dirty="0">
                          <a:latin typeface="Abadi" panose="020B0604020104020204" pitchFamily="34" charset="0"/>
                        </a:rPr>
                        <a:t> bölgede acı, şişkinlik, kızarıklık, kanama ya da kaşıntı. </a:t>
                      </a:r>
                    </a:p>
                    <a:p>
                      <a:pPr marL="285750" indent="-285750">
                        <a:buFont typeface="Wingdings" panose="05000000000000000000" pitchFamily="2" charset="2"/>
                        <a:buChar char="Ø"/>
                      </a:pPr>
                      <a:r>
                        <a:rPr lang="tr-TR" sz="1200" dirty="0">
                          <a:latin typeface="Abadi" panose="020B0604020104020204" pitchFamily="34" charset="0"/>
                        </a:rPr>
                        <a:t>İdrar yapmada acı çekmek</a:t>
                      </a:r>
                    </a:p>
                    <a:p>
                      <a:pPr marL="285750" indent="-285750">
                        <a:buFont typeface="Wingdings" panose="05000000000000000000" pitchFamily="2" charset="2"/>
                        <a:buChar char="Ø"/>
                      </a:pPr>
                      <a:r>
                        <a:rPr lang="tr-TR" sz="1200" dirty="0" err="1">
                          <a:latin typeface="Abadi" panose="020B0604020104020204" pitchFamily="34" charset="0"/>
                        </a:rPr>
                        <a:t>Genital</a:t>
                      </a:r>
                      <a:r>
                        <a:rPr lang="tr-TR" sz="1200" dirty="0">
                          <a:latin typeface="Abadi" panose="020B0604020104020204" pitchFamily="34" charset="0"/>
                        </a:rPr>
                        <a:t> bölgenin dışında bereler, kanama ya da yırtılmalar olması</a:t>
                      </a:r>
                    </a:p>
                    <a:p>
                      <a:pPr marL="285750" indent="-285750">
                        <a:buFont typeface="Wingdings" panose="05000000000000000000" pitchFamily="2" charset="2"/>
                        <a:buChar char="Ø"/>
                      </a:pPr>
                      <a:r>
                        <a:rPr lang="tr-TR" sz="1200" dirty="0">
                          <a:latin typeface="Abadi" panose="020B0604020104020204" pitchFamily="34" charset="0"/>
                        </a:rPr>
                        <a:t>Cinsel yolla bulaşan hastalığın tespiti </a:t>
                      </a:r>
                    </a:p>
                  </a:txBody>
                  <a:tcPr/>
                </a:tc>
                <a:tc>
                  <a:txBody>
                    <a:bodyPr/>
                    <a:lstStyle/>
                    <a:p>
                      <a:pPr marL="285750" indent="-285750">
                        <a:buFont typeface="Wingdings" panose="05000000000000000000" pitchFamily="2" charset="2"/>
                        <a:buChar char="Ø"/>
                      </a:pPr>
                      <a:r>
                        <a:rPr lang="tr-TR" sz="1200" dirty="0">
                          <a:latin typeface="Abadi" panose="020B0604020104020204" pitchFamily="34" charset="0"/>
                        </a:rPr>
                        <a:t>Uygun olmayan cinsel oyunlar veya ileri derecede cinsel bilgi sahibi olma ve rastgele cinsel ilişki kurma. </a:t>
                      </a:r>
                    </a:p>
                    <a:p>
                      <a:pPr marL="285750" indent="-285750">
                        <a:buFont typeface="Wingdings" panose="05000000000000000000" pitchFamily="2" charset="2"/>
                        <a:buChar char="Ø"/>
                      </a:pPr>
                      <a:r>
                        <a:rPr lang="tr-TR" sz="1200" dirty="0">
                          <a:latin typeface="Abadi" panose="020B0604020104020204" pitchFamily="34" charset="0"/>
                        </a:rPr>
                        <a:t>Histeri, duygularını kontrol edememe</a:t>
                      </a:r>
                    </a:p>
                    <a:p>
                      <a:pPr marL="285750" indent="-285750">
                        <a:buFont typeface="Wingdings" panose="05000000000000000000" pitchFamily="2" charset="2"/>
                        <a:buChar char="Ø"/>
                      </a:pPr>
                      <a:r>
                        <a:rPr lang="tr-TR" sz="1200" dirty="0">
                          <a:latin typeface="Abadi" panose="020B0604020104020204" pitchFamily="34" charset="0"/>
                        </a:rPr>
                        <a:t>Okulda beklenmedik zorlanmalar</a:t>
                      </a:r>
                    </a:p>
                    <a:p>
                      <a:pPr marL="285750" indent="-285750">
                        <a:buFont typeface="Wingdings" panose="05000000000000000000" pitchFamily="2" charset="2"/>
                        <a:buChar char="Ø"/>
                      </a:pPr>
                      <a:r>
                        <a:rPr lang="tr-TR" sz="1200" dirty="0">
                          <a:latin typeface="Abadi" panose="020B0604020104020204" pitchFamily="34" charset="0"/>
                        </a:rPr>
                        <a:t>Uzaklaşma ve depresyon</a:t>
                      </a:r>
                    </a:p>
                    <a:p>
                      <a:pPr marL="285750" indent="-285750">
                        <a:buFont typeface="Wingdings" panose="05000000000000000000" pitchFamily="2" charset="2"/>
                        <a:buChar char="Ø"/>
                      </a:pPr>
                      <a:r>
                        <a:rPr lang="tr-TR" sz="1200" dirty="0">
                          <a:latin typeface="Abadi" panose="020B0604020104020204" pitchFamily="34" charset="0"/>
                        </a:rPr>
                        <a:t>Akranlarla ilişkilerde zorluk ve onlarla ilişkiden çekinme</a:t>
                      </a:r>
                    </a:p>
                    <a:p>
                      <a:pPr marL="285750" indent="-285750">
                        <a:buFont typeface="Wingdings" panose="05000000000000000000" pitchFamily="2" charset="2"/>
                        <a:buChar char="Ø"/>
                      </a:pPr>
                      <a:r>
                        <a:rPr lang="tr-TR" sz="1200" dirty="0">
                          <a:latin typeface="Abadi" panose="020B0604020104020204" pitchFamily="34" charset="0"/>
                        </a:rPr>
                        <a:t>Kendi kendine sosyal tecrit oluşturma</a:t>
                      </a:r>
                    </a:p>
                    <a:p>
                      <a:pPr marL="285750" indent="-285750">
                        <a:buFont typeface="Wingdings" panose="05000000000000000000" pitchFamily="2" charset="2"/>
                        <a:buChar char="Ø"/>
                      </a:pPr>
                      <a:r>
                        <a:rPr lang="tr-TR" sz="1200" dirty="0">
                          <a:latin typeface="Abadi" panose="020B0604020104020204" pitchFamily="34" charset="0"/>
                        </a:rPr>
                        <a:t>Fiziksel temas veya yakınlıktan kaçınma </a:t>
                      </a:r>
                    </a:p>
                    <a:p>
                      <a:pPr marL="285750" indent="-285750">
                        <a:buFont typeface="Wingdings" panose="05000000000000000000" pitchFamily="2" charset="2"/>
                        <a:buChar char="Ø"/>
                      </a:pPr>
                      <a:r>
                        <a:rPr lang="tr-TR" sz="1200" dirty="0">
                          <a:latin typeface="Abadi" panose="020B0604020104020204" pitchFamily="34" charset="0"/>
                        </a:rPr>
                        <a:t>Ani ve aşırı kilo değişimi (zayıflama ya da şişmanlama)</a:t>
                      </a:r>
                    </a:p>
                    <a:p>
                      <a:pPr marL="285750" indent="-285750">
                        <a:buFont typeface="Wingdings" panose="05000000000000000000" pitchFamily="2" charset="2"/>
                        <a:buChar char="Ø"/>
                      </a:pPr>
                      <a:r>
                        <a:rPr lang="tr-TR" sz="1200" dirty="0">
                          <a:latin typeface="Abadi" panose="020B0604020104020204" pitchFamily="34" charset="0"/>
                        </a:rPr>
                        <a:t>Belli yerlerden ve kişilerden çok fazla korkma </a:t>
                      </a:r>
                    </a:p>
                    <a:p>
                      <a:pPr marL="285750" indent="-285750">
                        <a:buFont typeface="Wingdings" panose="05000000000000000000" pitchFamily="2" charset="2"/>
                        <a:buChar char="Ø"/>
                      </a:pPr>
                      <a:r>
                        <a:rPr lang="tr-TR" sz="1200" dirty="0">
                          <a:latin typeface="Abadi" panose="020B0604020104020204" pitchFamily="34" charset="0"/>
                        </a:rPr>
                        <a:t>Tanıdık bir yetişkinden kaçma ya da kaçınma davranışı sergileme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1200" dirty="0">
                          <a:latin typeface="Abadi" panose="020B0604020104020204" pitchFamily="34" charset="0"/>
                        </a:rPr>
                        <a:t>Çocuğun </a:t>
                      </a:r>
                      <a:r>
                        <a:rPr lang="tr-TR" sz="1200" dirty="0" err="1">
                          <a:latin typeface="Abadi" panose="020B0604020104020204" pitchFamily="34" charset="0"/>
                        </a:rPr>
                        <a:t>ifadesi:“Cinsel</a:t>
                      </a:r>
                      <a:r>
                        <a:rPr lang="tr-TR" sz="1200" dirty="0">
                          <a:latin typeface="Abadi" panose="020B0604020104020204" pitchFamily="34" charset="0"/>
                        </a:rPr>
                        <a:t> istismarın en güçlü göstergelerinden biri çocuğun ifadesidir. Çocuk cinsel istismara uğradığını söylüyorsa, bunu ciddiye alın. Çocuğun iyiliği ve onu korumak için kuşkularınızı bir kenara bırakın.’’</a:t>
                      </a:r>
                    </a:p>
                    <a:p>
                      <a:endParaRPr lang="tr-TR" sz="1200" dirty="0">
                        <a:latin typeface="Abadi" panose="020B06040201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latin typeface="Abadi" panose="020B0604020104020204" pitchFamily="34" charset="0"/>
                        </a:rPr>
                        <a:t>Duygusal Göstergeler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latin typeface="Abadi" panose="020B0604020104020204" pitchFamily="34" charset="0"/>
                        </a:rPr>
                        <a:t>Cinsel istismar çocuğun güven duygusunun yıkılmasında çok büyük tahribatlara yol açar.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dirty="0">
                          <a:latin typeface="Abadi" panose="020B0604020104020204" pitchFamily="34" charset="0"/>
                        </a:rPr>
                        <a:t>Bundan başka, istismarcı çocuğu sürekli sessiz kalması için yönlendirir (bu bizim küçük sırrımız gibi) ya da tehdit eder. Bu yönlendirme çocuğun anlama kabiliyetini aşan bir durumdur. Çocuk bir dizi duygusal tepkiler verir: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1200" dirty="0">
                          <a:latin typeface="Abadi" panose="020B0604020104020204" pitchFamily="34" charset="0"/>
                        </a:rPr>
                        <a:t>Kendilik Sorunları,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1200" dirty="0">
                          <a:latin typeface="Abadi" panose="020B0604020104020204" pitchFamily="34" charset="0"/>
                        </a:rPr>
                        <a:t>Düşük Öz Değer,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1200" dirty="0">
                          <a:latin typeface="Abadi" panose="020B0604020104020204" pitchFamily="34" charset="0"/>
                        </a:rPr>
                        <a:t>Suçluluk (Benim Hatam),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1200" dirty="0">
                          <a:latin typeface="Abadi" panose="020B0604020104020204" pitchFamily="34" charset="0"/>
                        </a:rPr>
                        <a:t>Utanç,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1200" dirty="0">
                          <a:latin typeface="Abadi" panose="020B0604020104020204" pitchFamily="34" charset="0"/>
                        </a:rPr>
                        <a:t>Depresyon,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1200" dirty="0">
                          <a:latin typeface="Abadi" panose="020B0604020104020204" pitchFamily="34" charset="0"/>
                        </a:rPr>
                        <a:t> </a:t>
                      </a:r>
                      <a:r>
                        <a:rPr lang="tr-TR" sz="1200" dirty="0" err="1">
                          <a:latin typeface="Abadi" panose="020B0604020104020204" pitchFamily="34" charset="0"/>
                        </a:rPr>
                        <a:t>Anksiyete</a:t>
                      </a:r>
                      <a:r>
                        <a:rPr lang="tr-TR" sz="1200" dirty="0">
                          <a:latin typeface="Abadi" panose="020B0604020104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1200" dirty="0">
                          <a:latin typeface="Abadi" panose="020B0604020104020204" pitchFamily="34" charset="0"/>
                        </a:rPr>
                        <a:t>Ruhsal Gelgitler,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1200" dirty="0">
                          <a:latin typeface="Abadi" panose="020B0604020104020204" pitchFamily="34" charset="0"/>
                        </a:rPr>
                        <a:t>Benlik Saygısında Ciddi Azalma,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1200" dirty="0">
                          <a:latin typeface="Abadi" panose="020B0604020104020204" pitchFamily="34" charset="0"/>
                        </a:rPr>
                        <a:t>Öfke Tepkileri,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1200" dirty="0">
                          <a:latin typeface="Abadi" panose="020B0604020104020204" pitchFamily="34" charset="0"/>
                        </a:rPr>
                        <a:t>Karşı Gelme Bozukluğu Gibi</a:t>
                      </a:r>
                    </a:p>
                    <a:p>
                      <a:endParaRPr lang="tr-TR" sz="1200" dirty="0">
                        <a:latin typeface="Abadi" panose="020B0604020104020204" pitchFamily="34" charset="0"/>
                      </a:endParaRPr>
                    </a:p>
                  </a:txBody>
                  <a:tcPr/>
                </a:tc>
                <a:tc>
                  <a:txBody>
                    <a:bodyPr/>
                    <a:lstStyle/>
                    <a:p>
                      <a:pPr marL="285750" indent="-285750">
                        <a:buFont typeface="Wingdings" panose="05000000000000000000" pitchFamily="2" charset="2"/>
                        <a:buChar char="Ø"/>
                      </a:pPr>
                      <a:r>
                        <a:rPr lang="tr-TR" sz="1200" dirty="0">
                          <a:latin typeface="Abadi" panose="020B0604020104020204" pitchFamily="34" charset="0"/>
                        </a:rPr>
                        <a:t>Öğrenme güçlüğü </a:t>
                      </a:r>
                    </a:p>
                    <a:p>
                      <a:pPr marL="285750" indent="-285750">
                        <a:buFont typeface="Wingdings" panose="05000000000000000000" pitchFamily="2" charset="2"/>
                        <a:buChar char="Ø"/>
                      </a:pPr>
                      <a:r>
                        <a:rPr lang="tr-TR" sz="1200" dirty="0">
                          <a:latin typeface="Abadi" panose="020B0604020104020204" pitchFamily="34" charset="0"/>
                        </a:rPr>
                        <a:t>Dağılmış ilgi-dikkat eksikliği </a:t>
                      </a:r>
                    </a:p>
                    <a:p>
                      <a:pPr marL="285750" indent="-285750">
                        <a:buFont typeface="Wingdings" panose="05000000000000000000" pitchFamily="2" charset="2"/>
                        <a:buChar char="Ø"/>
                      </a:pPr>
                      <a:r>
                        <a:rPr lang="tr-TR" sz="1200" dirty="0">
                          <a:latin typeface="Abadi" panose="020B0604020104020204" pitchFamily="34" charset="0"/>
                        </a:rPr>
                        <a:t>Akademik başarısızlık</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1200" dirty="0">
                          <a:latin typeface="Abadi" panose="020B0604020104020204" pitchFamily="34" charset="0"/>
                        </a:rPr>
                        <a:t>Travma sonrası stres bozukluğu gösterme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1200" dirty="0">
                          <a:latin typeface="Abadi" panose="020B0604020104020204" pitchFamily="34" charset="0"/>
                        </a:rPr>
                        <a:t> Kabuslar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1200" dirty="0">
                          <a:latin typeface="Abadi" panose="020B0604020104020204" pitchFamily="34" charset="0"/>
                        </a:rPr>
                        <a:t>Fobiler-korku tepkileri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1200" dirty="0">
                          <a:latin typeface="Abadi" panose="020B0604020104020204" pitchFamily="34" charset="0"/>
                        </a:rPr>
                        <a:t>Uyku bozuklukları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1200" dirty="0">
                          <a:latin typeface="Abadi" panose="020B0604020104020204" pitchFamily="34" charset="0"/>
                        </a:rPr>
                        <a:t>İçe kapanma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1200" dirty="0">
                          <a:latin typeface="Abadi" panose="020B0604020104020204" pitchFamily="34" charset="0"/>
                        </a:rPr>
                        <a:t>Dikkat eksikliği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1200" dirty="0" err="1">
                          <a:latin typeface="Abadi" panose="020B0604020104020204" pitchFamily="34" charset="0"/>
                        </a:rPr>
                        <a:t>Enürezis-Enkoprezis</a:t>
                      </a:r>
                      <a:r>
                        <a:rPr lang="tr-TR" sz="1200" dirty="0">
                          <a:latin typeface="Abadi" panose="020B0604020104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tr-TR" sz="1200" dirty="0">
                          <a:latin typeface="Abadi" panose="020B0604020104020204" pitchFamily="34" charset="0"/>
                        </a:rPr>
                        <a:t>Aşırı fantezi kurma  Uyurgezerlik </a:t>
                      </a:r>
                    </a:p>
                    <a:p>
                      <a:endParaRPr lang="tr-TR" sz="1200" dirty="0">
                        <a:latin typeface="Abadi" panose="020B0604020104020204" pitchFamily="34" charset="0"/>
                      </a:endParaRPr>
                    </a:p>
                  </a:txBody>
                  <a:tcPr/>
                </a:tc>
                <a:extLst>
                  <a:ext uri="{0D108BD9-81ED-4DB2-BD59-A6C34878D82A}">
                    <a16:rowId xmlns="" xmlns:a16="http://schemas.microsoft.com/office/drawing/2014/main" val="3918058728"/>
                  </a:ext>
                </a:extLst>
              </a:tr>
            </a:tbl>
          </a:graphicData>
        </a:graphic>
      </p:graphicFrame>
    </p:spTree>
    <p:extLst>
      <p:ext uri="{BB962C8B-B14F-4D97-AF65-F5344CB8AC3E}">
        <p14:creationId xmlns:p14="http://schemas.microsoft.com/office/powerpoint/2010/main" val="1281827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5A38A7A-054A-43C3-9B95-2ACBC43ED967}"/>
              </a:ext>
            </a:extLst>
          </p:cNvPr>
          <p:cNvSpPr>
            <a:spLocks noGrp="1"/>
          </p:cNvSpPr>
          <p:nvPr>
            <p:ph type="title"/>
          </p:nvPr>
        </p:nvSpPr>
        <p:spPr>
          <a:xfrm>
            <a:off x="2592925" y="639350"/>
            <a:ext cx="8911687" cy="1280890"/>
          </a:xfrm>
        </p:spPr>
        <p:txBody>
          <a:bodyPr>
            <a:normAutofit/>
          </a:bodyPr>
          <a:lstStyle/>
          <a:p>
            <a:r>
              <a:rPr lang="tr-TR" sz="2200" b="1" dirty="0">
                <a:latin typeface="Abadi" panose="020B0604020104020204" pitchFamily="34" charset="0"/>
              </a:rPr>
              <a:t>Çocuklar birbirleriyle cinsel olarak çok aktif bir görüntü çiziyorlarsa;</a:t>
            </a:r>
            <a:endParaRPr lang="tr-TR" dirty="0"/>
          </a:p>
        </p:txBody>
      </p:sp>
      <p:sp>
        <p:nvSpPr>
          <p:cNvPr id="3" name="İçerik Yer Tutucusu 2">
            <a:extLst>
              <a:ext uri="{FF2B5EF4-FFF2-40B4-BE49-F238E27FC236}">
                <a16:creationId xmlns="" xmlns:a16="http://schemas.microsoft.com/office/drawing/2014/main" id="{C4BF73C1-9FBC-4A09-A9C0-CF7E9792E3BD}"/>
              </a:ext>
            </a:extLst>
          </p:cNvPr>
          <p:cNvSpPr>
            <a:spLocks noGrp="1"/>
          </p:cNvSpPr>
          <p:nvPr>
            <p:ph idx="1"/>
          </p:nvPr>
        </p:nvSpPr>
        <p:spPr>
          <a:xfrm>
            <a:off x="1251678" y="2286001"/>
            <a:ext cx="10178322" cy="4201885"/>
          </a:xfrm>
        </p:spPr>
        <p:txBody>
          <a:bodyPr>
            <a:noAutofit/>
          </a:bodyPr>
          <a:lstStyle/>
          <a:p>
            <a:pPr marL="0" indent="0">
              <a:buNone/>
            </a:pPr>
            <a:r>
              <a:rPr lang="tr-TR" sz="1600" dirty="0">
                <a:latin typeface="Abadi" panose="020B0604020104020204" pitchFamily="34" charset="0"/>
              </a:rPr>
              <a:t>Çocuklar arasındaki cinsel etkinlikler bazen sömürücü ve istismarcı olabilir. Bu durumda bildirimde bulunmak önemlidir. Çocuklar arasında cinsel aktivitelerin cinsel istismar olarak değerlendirilip değerlendirilmemesi ile ilgili olarak:</a:t>
            </a:r>
          </a:p>
          <a:p>
            <a:pPr marL="0" indent="0">
              <a:buNone/>
            </a:pPr>
            <a:r>
              <a:rPr lang="tr-TR" sz="1600" dirty="0">
                <a:latin typeface="Abadi" panose="020B0604020104020204" pitchFamily="34" charset="0"/>
              </a:rPr>
              <a:t> • Çocuklar arasındaki yaş farklılığı; 4 yaş</a:t>
            </a:r>
          </a:p>
          <a:p>
            <a:pPr marL="0" indent="0">
              <a:buNone/>
            </a:pPr>
            <a:r>
              <a:rPr lang="tr-TR" sz="1600" dirty="0">
                <a:latin typeface="Abadi" panose="020B0604020104020204" pitchFamily="34" charset="0"/>
              </a:rPr>
              <a:t>• Güç ve şiddet kullanılıp kullanılmadığı; </a:t>
            </a:r>
          </a:p>
          <a:p>
            <a:pPr marL="0" indent="0">
              <a:buNone/>
            </a:pPr>
            <a:r>
              <a:rPr lang="tr-TR" sz="1600" dirty="0">
                <a:latin typeface="Abadi" panose="020B0604020104020204" pitchFamily="34" charset="0"/>
              </a:rPr>
              <a:t>• Gelişimsel olarak uygun cinsel konulara merak duymayı içerip içermediği; </a:t>
            </a:r>
          </a:p>
          <a:p>
            <a:pPr marL="0" indent="0">
              <a:buNone/>
            </a:pPr>
            <a:r>
              <a:rPr lang="tr-TR" sz="1600" dirty="0">
                <a:latin typeface="Abadi" panose="020B0604020104020204" pitchFamily="34" charset="0"/>
              </a:rPr>
              <a:t>• Cinsel etkinliğin içeriği ve sıklığı; </a:t>
            </a:r>
          </a:p>
          <a:p>
            <a:pPr marL="0" indent="0">
              <a:buNone/>
            </a:pPr>
            <a:r>
              <a:rPr lang="tr-TR" sz="1600" dirty="0">
                <a:latin typeface="Abadi" panose="020B0604020104020204" pitchFamily="34" charset="0"/>
              </a:rPr>
              <a:t>• Güç ve bilgi farklılığının olup olmaması;</a:t>
            </a:r>
          </a:p>
          <a:p>
            <a:pPr marL="0" indent="0">
              <a:buNone/>
            </a:pPr>
            <a:r>
              <a:rPr lang="tr-TR" sz="1600" dirty="0">
                <a:latin typeface="Abadi" panose="020B0604020104020204" pitchFamily="34" charset="0"/>
              </a:rPr>
              <a:t>• Çocuk fail ve mağdur arasındaki haz farklılığı; </a:t>
            </a:r>
          </a:p>
          <a:p>
            <a:pPr marL="0" indent="0">
              <a:buNone/>
            </a:pPr>
            <a:r>
              <a:rPr lang="tr-TR" sz="1600" dirty="0">
                <a:latin typeface="Abadi" panose="020B0604020104020204" pitchFamily="34" charset="0"/>
              </a:rPr>
              <a:t>Diğer çocukları istismar eden ya da cinsel içerikli sömürü davranışları gösteren, şiddet kullanan ya da </a:t>
            </a:r>
            <a:r>
              <a:rPr lang="tr-TR" sz="1600" dirty="0" err="1">
                <a:latin typeface="Abadi" panose="020B0604020104020204" pitchFamily="34" charset="0"/>
              </a:rPr>
              <a:t>antisosyal</a:t>
            </a:r>
            <a:r>
              <a:rPr lang="tr-TR" sz="1600" dirty="0">
                <a:latin typeface="Abadi" panose="020B0604020104020204" pitchFamily="34" charset="0"/>
              </a:rPr>
              <a:t> davranışlar sergileyen çocukların kendileri mağdur çocuklar olabilir. Bu çocuklara müdahale edilmeli ve uygun bir ortam sağlanmalıdır. </a:t>
            </a:r>
          </a:p>
        </p:txBody>
      </p:sp>
    </p:spTree>
    <p:extLst>
      <p:ext uri="{BB962C8B-B14F-4D97-AF65-F5344CB8AC3E}">
        <p14:creationId xmlns:p14="http://schemas.microsoft.com/office/powerpoint/2010/main" val="874304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95D229D-0B1C-4FC5-9362-1328D246FF14}"/>
              </a:ext>
            </a:extLst>
          </p:cNvPr>
          <p:cNvSpPr>
            <a:spLocks noGrp="1"/>
          </p:cNvSpPr>
          <p:nvPr>
            <p:ph type="title" idx="4294967295"/>
          </p:nvPr>
        </p:nvSpPr>
        <p:spPr>
          <a:xfrm>
            <a:off x="1493838" y="244475"/>
            <a:ext cx="10698162" cy="806450"/>
          </a:xfrm>
        </p:spPr>
        <p:txBody>
          <a:bodyPr>
            <a:noAutofit/>
          </a:bodyPr>
          <a:lstStyle/>
          <a:p>
            <a:pPr algn="ctr"/>
            <a:r>
              <a:rPr lang="tr-TR" sz="2400" b="1" dirty="0">
                <a:latin typeface="Abadi" panose="020B0604020104020204" pitchFamily="34" charset="0"/>
              </a:rPr>
              <a:t>ÇOCUK İSTİSMARI VE İHMALİNE YOL AÇABİLECEK EBEVEYN VE AİLE ETMENLERİ </a:t>
            </a:r>
            <a:br>
              <a:rPr lang="tr-TR" sz="2400" b="1" dirty="0">
                <a:latin typeface="Abadi" panose="020B0604020104020204" pitchFamily="34" charset="0"/>
              </a:rPr>
            </a:br>
            <a:endParaRPr lang="tr-TR" sz="2400" b="1" dirty="0">
              <a:latin typeface="Abadi" panose="020B0604020104020204" pitchFamily="34" charset="0"/>
            </a:endParaRPr>
          </a:p>
        </p:txBody>
      </p:sp>
      <p:sp>
        <p:nvSpPr>
          <p:cNvPr id="3" name="İçerik Yer Tutucusu 2">
            <a:extLst>
              <a:ext uri="{FF2B5EF4-FFF2-40B4-BE49-F238E27FC236}">
                <a16:creationId xmlns="" xmlns:a16="http://schemas.microsoft.com/office/drawing/2014/main" id="{76F02E49-5B26-4C8D-A168-BE21C2CBD963}"/>
              </a:ext>
            </a:extLst>
          </p:cNvPr>
          <p:cNvSpPr>
            <a:spLocks noGrp="1"/>
          </p:cNvSpPr>
          <p:nvPr>
            <p:ph idx="4294967295"/>
          </p:nvPr>
        </p:nvSpPr>
        <p:spPr>
          <a:xfrm>
            <a:off x="929640" y="1311275"/>
            <a:ext cx="5318760" cy="4860925"/>
          </a:xfrm>
        </p:spPr>
        <p:txBody>
          <a:bodyPr>
            <a:noAutofit/>
          </a:bodyPr>
          <a:lstStyle/>
          <a:p>
            <a:pPr marR="0" lvl="0" algn="just" rtl="0">
              <a:lnSpc>
                <a:spcPct val="115000"/>
              </a:lnSpc>
              <a:spcBef>
                <a:spcPts val="1000"/>
              </a:spcBef>
              <a:spcAft>
                <a:spcPts val="0"/>
              </a:spcAft>
              <a:buClr>
                <a:srgbClr val="000000"/>
              </a:buClr>
              <a:buSzPts val="1400"/>
              <a:buFont typeface="Wingdings" panose="05000000000000000000" pitchFamily="2" charset="2"/>
              <a:buChar char="ü"/>
            </a:pPr>
            <a:r>
              <a:rPr lang="tr-TR" sz="1500" b="0" i="0" u="none" strike="noStrike" cap="none" dirty="0">
                <a:solidFill>
                  <a:srgbClr val="000000"/>
                </a:solidFill>
                <a:latin typeface="Abadi" panose="020B0604020104020204" pitchFamily="34" charset="0"/>
                <a:ea typeface="Arial"/>
                <a:cs typeface="Arial"/>
                <a:sym typeface="Arial"/>
              </a:rPr>
              <a:t>Doğumda ortaya çıkan komplikasyonlar ya da bebekle ilgili beklentilerle ilgili hayal kırıklıklarının olması buna bağlı yeni doğan ile ilişki kurulamaması,</a:t>
            </a:r>
          </a:p>
          <a:p>
            <a:pPr marR="0" lvl="0" algn="just" rtl="0">
              <a:lnSpc>
                <a:spcPct val="115000"/>
              </a:lnSpc>
              <a:spcBef>
                <a:spcPts val="1000"/>
              </a:spcBef>
              <a:spcAft>
                <a:spcPts val="0"/>
              </a:spcAft>
              <a:buClr>
                <a:srgbClr val="000000"/>
              </a:buClr>
              <a:buSzPts val="1400"/>
              <a:buFont typeface="Wingdings" panose="05000000000000000000" pitchFamily="2" charset="2"/>
              <a:buChar char="ü"/>
            </a:pPr>
            <a:r>
              <a:rPr lang="tr-TR" sz="1500" b="0" i="0" u="none" strike="noStrike" cap="none" dirty="0">
                <a:solidFill>
                  <a:srgbClr val="000000"/>
                </a:solidFill>
                <a:latin typeface="Abadi" panose="020B0604020104020204" pitchFamily="34" charset="0"/>
                <a:ea typeface="Arial"/>
                <a:cs typeface="Arial"/>
                <a:sym typeface="Arial"/>
              </a:rPr>
              <a:t>Anne-babaların ve diğer aile fertlerinin çocuk büyütmeyle ilgili becerilerinin yeterli olmaması,</a:t>
            </a:r>
          </a:p>
          <a:p>
            <a:pPr marR="0" lvl="0" algn="just" rtl="0">
              <a:lnSpc>
                <a:spcPct val="115000"/>
              </a:lnSpc>
              <a:spcBef>
                <a:spcPts val="1000"/>
              </a:spcBef>
              <a:spcAft>
                <a:spcPts val="0"/>
              </a:spcAft>
              <a:buClr>
                <a:srgbClr val="000000"/>
              </a:buClr>
              <a:buSzPts val="1400"/>
              <a:buFont typeface="Wingdings" panose="05000000000000000000" pitchFamily="2" charset="2"/>
              <a:buChar char="ü"/>
            </a:pPr>
            <a:r>
              <a:rPr lang="tr-TR" sz="1500" b="0" i="0" u="none" strike="noStrike" cap="none" dirty="0">
                <a:solidFill>
                  <a:srgbClr val="000000"/>
                </a:solidFill>
                <a:latin typeface="Abadi" panose="020B0604020104020204" pitchFamily="34" charset="0"/>
                <a:ea typeface="Arial"/>
                <a:cs typeface="Arial"/>
                <a:sym typeface="Arial"/>
              </a:rPr>
              <a:t>Ebeveynlerin çocukluğunda istismara maruz kalması,</a:t>
            </a:r>
          </a:p>
          <a:p>
            <a:pPr marR="0" lvl="0" algn="just" rtl="0">
              <a:lnSpc>
                <a:spcPct val="115000"/>
              </a:lnSpc>
              <a:spcBef>
                <a:spcPts val="1000"/>
              </a:spcBef>
              <a:spcAft>
                <a:spcPts val="0"/>
              </a:spcAft>
              <a:buClr>
                <a:srgbClr val="000000"/>
              </a:buClr>
              <a:buSzPts val="1400"/>
              <a:buFont typeface="Wingdings" panose="05000000000000000000" pitchFamily="2" charset="2"/>
              <a:buChar char="ü"/>
            </a:pPr>
            <a:r>
              <a:rPr lang="tr-TR" sz="1500" b="0" i="0" u="none" strike="noStrike" cap="none" dirty="0">
                <a:solidFill>
                  <a:srgbClr val="000000"/>
                </a:solidFill>
                <a:latin typeface="Abadi" panose="020B0604020104020204" pitchFamily="34" charset="0"/>
                <a:ea typeface="Arial"/>
                <a:cs typeface="Arial"/>
                <a:sym typeface="Arial"/>
              </a:rPr>
              <a:t>Çocuğun ihtiyaçlarını anlamayı önleyen olağan dışı beklentiler içine girmek ya da çocuğun gelişimsel ihtiyaçlarına ilgisizlik,</a:t>
            </a:r>
          </a:p>
          <a:p>
            <a:pPr marR="0" lvl="0" algn="just" rtl="0">
              <a:lnSpc>
                <a:spcPct val="115000"/>
              </a:lnSpc>
              <a:spcBef>
                <a:spcPts val="1000"/>
              </a:spcBef>
              <a:spcAft>
                <a:spcPts val="0"/>
              </a:spcAft>
              <a:buClr>
                <a:srgbClr val="000000"/>
              </a:buClr>
              <a:buSzPts val="1400"/>
              <a:buFont typeface="Wingdings" panose="05000000000000000000" pitchFamily="2" charset="2"/>
              <a:buChar char="ü"/>
            </a:pPr>
            <a:r>
              <a:rPr lang="tr-TR" sz="1500" b="0" i="0" u="none" strike="noStrike" cap="none" dirty="0">
                <a:solidFill>
                  <a:srgbClr val="000000"/>
                </a:solidFill>
                <a:latin typeface="Abadi" panose="020B0604020104020204" pitchFamily="34" charset="0"/>
                <a:ea typeface="Arial"/>
                <a:cs typeface="Arial"/>
                <a:sym typeface="Arial"/>
              </a:rPr>
              <a:t>Çocuğun yaptığı yaramazlığa aşırı tepki vermek, aşırı biçimde cezalandırma,</a:t>
            </a:r>
          </a:p>
          <a:p>
            <a:pPr marR="0" lvl="0" algn="just" rtl="0">
              <a:lnSpc>
                <a:spcPct val="115000"/>
              </a:lnSpc>
              <a:spcBef>
                <a:spcPts val="1000"/>
              </a:spcBef>
              <a:spcAft>
                <a:spcPts val="0"/>
              </a:spcAft>
              <a:buClr>
                <a:srgbClr val="000000"/>
              </a:buClr>
              <a:buSzPts val="1400"/>
              <a:buFont typeface="Wingdings" panose="05000000000000000000" pitchFamily="2" charset="2"/>
              <a:buChar char="ü"/>
            </a:pPr>
            <a:r>
              <a:rPr lang="tr-TR" sz="1500" b="0" i="0" u="none" strike="noStrike" cap="none" dirty="0">
                <a:solidFill>
                  <a:srgbClr val="000000"/>
                </a:solidFill>
                <a:latin typeface="Abadi" panose="020B0604020104020204" pitchFamily="34" charset="0"/>
                <a:ea typeface="Arial"/>
                <a:cs typeface="Arial"/>
                <a:sym typeface="Arial"/>
              </a:rPr>
              <a:t>Çocuğun disipline edilmesinde cezayı bir yöntem olarak kullanma,</a:t>
            </a:r>
          </a:p>
          <a:p>
            <a:pPr marR="0" lvl="0" algn="just" rtl="0">
              <a:lnSpc>
                <a:spcPct val="115000"/>
              </a:lnSpc>
              <a:spcBef>
                <a:spcPts val="1000"/>
              </a:spcBef>
              <a:spcAft>
                <a:spcPts val="0"/>
              </a:spcAft>
              <a:buClr>
                <a:srgbClr val="000000"/>
              </a:buClr>
              <a:buSzPts val="1400"/>
              <a:buFont typeface="Wingdings" panose="05000000000000000000" pitchFamily="2" charset="2"/>
              <a:buChar char="ü"/>
            </a:pPr>
            <a:r>
              <a:rPr lang="tr-TR" sz="1500" b="0" i="0" u="none" strike="noStrike" cap="none" dirty="0">
                <a:solidFill>
                  <a:srgbClr val="000000"/>
                </a:solidFill>
                <a:latin typeface="Abadi" panose="020B0604020104020204" pitchFamily="34" charset="0"/>
                <a:ea typeface="Arial"/>
                <a:cs typeface="Arial"/>
                <a:sym typeface="Arial"/>
              </a:rPr>
              <a:t>Ebeveynlik görevlerini engelleyen zihinsel bozukluklara ya da farklı ruhsal ve fiziksel sorunlara sahip olması,</a:t>
            </a:r>
          </a:p>
          <a:p>
            <a:pPr marR="0" lvl="0" algn="just" rtl="0">
              <a:lnSpc>
                <a:spcPct val="115000"/>
              </a:lnSpc>
              <a:spcBef>
                <a:spcPts val="1000"/>
              </a:spcBef>
              <a:spcAft>
                <a:spcPts val="0"/>
              </a:spcAft>
              <a:buClr>
                <a:srgbClr val="000000"/>
              </a:buClr>
              <a:buSzPts val="1400"/>
              <a:buFont typeface="Wingdings" panose="05000000000000000000" pitchFamily="2" charset="2"/>
              <a:buChar char="ü"/>
            </a:pPr>
            <a:r>
              <a:rPr lang="tr-TR" sz="1500" b="0" i="0" u="none" strike="noStrike" cap="none" dirty="0">
                <a:solidFill>
                  <a:srgbClr val="000000"/>
                </a:solidFill>
                <a:latin typeface="Abadi" panose="020B0604020104020204" pitchFamily="34" charset="0"/>
                <a:ea typeface="Arial"/>
                <a:cs typeface="Arial"/>
                <a:sym typeface="Arial"/>
              </a:rPr>
              <a:t>Ebeveynlerin öfke kontrolünün yetersiz olması,</a:t>
            </a:r>
          </a:p>
          <a:p>
            <a:pPr marL="0" marR="0" lvl="0" indent="0" algn="just" rtl="0">
              <a:lnSpc>
                <a:spcPct val="115000"/>
              </a:lnSpc>
              <a:spcBef>
                <a:spcPts val="1000"/>
              </a:spcBef>
              <a:spcAft>
                <a:spcPts val="0"/>
              </a:spcAft>
              <a:buClr>
                <a:srgbClr val="000000"/>
              </a:buClr>
              <a:buSzPts val="1400"/>
              <a:buFont typeface="Arial"/>
              <a:buNone/>
            </a:pPr>
            <a:endParaRPr lang="tr-TR" sz="1500" dirty="0"/>
          </a:p>
        </p:txBody>
      </p:sp>
      <p:sp>
        <p:nvSpPr>
          <p:cNvPr id="4" name="Metin kutusu 3">
            <a:extLst>
              <a:ext uri="{FF2B5EF4-FFF2-40B4-BE49-F238E27FC236}">
                <a16:creationId xmlns="" xmlns:a16="http://schemas.microsoft.com/office/drawing/2014/main" id="{7BBFCDB5-C6C4-4C41-A102-0D6D804FC982}"/>
              </a:ext>
            </a:extLst>
          </p:cNvPr>
          <p:cNvSpPr txBox="1"/>
          <p:nvPr/>
        </p:nvSpPr>
        <p:spPr>
          <a:xfrm>
            <a:off x="6430964" y="1310640"/>
            <a:ext cx="5318760" cy="3959802"/>
          </a:xfrm>
          <a:prstGeom prst="rect">
            <a:avLst/>
          </a:prstGeom>
          <a:noFill/>
        </p:spPr>
        <p:txBody>
          <a:bodyPr wrap="square" rtlCol="0">
            <a:spAutoFit/>
          </a:bodyPr>
          <a:lstStyle/>
          <a:p>
            <a:pPr marL="171450" marR="0" lvl="0" indent="-171450" algn="just" rtl="0">
              <a:lnSpc>
                <a:spcPct val="115000"/>
              </a:lnSpc>
              <a:spcBef>
                <a:spcPts val="1000"/>
              </a:spcBef>
              <a:spcAft>
                <a:spcPts val="0"/>
              </a:spcAft>
              <a:buClr>
                <a:srgbClr val="000000"/>
              </a:buClr>
              <a:buSzPts val="1400"/>
              <a:buFont typeface="Wingdings" panose="05000000000000000000" pitchFamily="2" charset="2"/>
              <a:buChar char="ü"/>
            </a:pPr>
            <a:r>
              <a:rPr lang="tr-TR" sz="1600" b="0" i="0" u="none" strike="noStrike" cap="none" dirty="0">
                <a:solidFill>
                  <a:srgbClr val="000000"/>
                </a:solidFill>
                <a:latin typeface="Abadi" panose="020B0604020104020204" pitchFamily="34" charset="0"/>
                <a:ea typeface="Arial"/>
                <a:cs typeface="Arial"/>
                <a:sym typeface="Arial"/>
              </a:rPr>
              <a:t>Gebelikte zararlı ilaç ya da alkol kullanılması,</a:t>
            </a:r>
          </a:p>
          <a:p>
            <a:pPr marL="171450" marR="0" lvl="0" indent="-171450" algn="just" rtl="0">
              <a:lnSpc>
                <a:spcPct val="115000"/>
              </a:lnSpc>
              <a:spcBef>
                <a:spcPts val="1000"/>
              </a:spcBef>
              <a:spcAft>
                <a:spcPts val="0"/>
              </a:spcAft>
              <a:buClr>
                <a:srgbClr val="000000"/>
              </a:buClr>
              <a:buSzPts val="1400"/>
              <a:buFont typeface="Wingdings" panose="05000000000000000000" pitchFamily="2" charset="2"/>
              <a:buChar char="ü"/>
            </a:pPr>
            <a:r>
              <a:rPr lang="tr-TR" sz="1600" b="0" i="0" u="none" strike="noStrike" cap="none" dirty="0">
                <a:solidFill>
                  <a:srgbClr val="000000"/>
                </a:solidFill>
                <a:latin typeface="Abadi" panose="020B0604020104020204" pitchFamily="34" charset="0"/>
                <a:ea typeface="Arial"/>
                <a:cs typeface="Arial"/>
                <a:sym typeface="Arial"/>
              </a:rPr>
              <a:t>Ailenin sosyal izolasyonu,</a:t>
            </a:r>
          </a:p>
          <a:p>
            <a:pPr marL="171450" marR="0" lvl="0" indent="-171450" algn="just" rtl="0">
              <a:lnSpc>
                <a:spcPct val="115000"/>
              </a:lnSpc>
              <a:spcBef>
                <a:spcPts val="1000"/>
              </a:spcBef>
              <a:spcAft>
                <a:spcPts val="0"/>
              </a:spcAft>
              <a:buClr>
                <a:srgbClr val="000000"/>
              </a:buClr>
              <a:buSzPts val="1400"/>
              <a:buFont typeface="Wingdings" panose="05000000000000000000" pitchFamily="2" charset="2"/>
              <a:buChar char="ü"/>
            </a:pPr>
            <a:r>
              <a:rPr lang="tr-TR" sz="1600" b="0" i="0" u="none" strike="noStrike" cap="none" dirty="0">
                <a:solidFill>
                  <a:srgbClr val="000000"/>
                </a:solidFill>
                <a:latin typeface="Abadi" panose="020B0604020104020204" pitchFamily="34" charset="0"/>
                <a:ea typeface="Arial"/>
                <a:cs typeface="Arial"/>
                <a:sym typeface="Arial"/>
              </a:rPr>
              <a:t>Eğitim eksikliği ya da genç yaşta ebeveyn olmaya bağlı yetersizlikler,</a:t>
            </a:r>
          </a:p>
          <a:p>
            <a:pPr marL="171450" lvl="0" indent="-171450" algn="l" rtl="0">
              <a:lnSpc>
                <a:spcPct val="115000"/>
              </a:lnSpc>
              <a:spcBef>
                <a:spcPts val="1000"/>
              </a:spcBef>
              <a:spcAft>
                <a:spcPts val="0"/>
              </a:spcAft>
              <a:buSzPct val="92857"/>
              <a:buFont typeface="Wingdings" panose="05000000000000000000" pitchFamily="2" charset="2"/>
              <a:buChar char="ü"/>
            </a:pPr>
            <a:r>
              <a:rPr lang="tr-TR" sz="1600" b="0" i="0" u="none" strike="noStrike" cap="none" dirty="0">
                <a:solidFill>
                  <a:srgbClr val="000000"/>
                </a:solidFill>
                <a:latin typeface="Abadi" panose="020B0604020104020204" pitchFamily="34" charset="0"/>
                <a:ea typeface="Arial"/>
                <a:cs typeface="Arial"/>
                <a:sym typeface="Arial"/>
              </a:rPr>
              <a:t>Ailenin maddi sıkıntılar çekmesi vb. ailesel risk faktörleri arasında sayılmaktadır</a:t>
            </a:r>
            <a:endParaRPr lang="tr-TR" sz="1600" dirty="0">
              <a:solidFill>
                <a:srgbClr val="000000"/>
              </a:solidFill>
              <a:latin typeface="Abadi" panose="020B0604020104020204" pitchFamily="34" charset="0"/>
              <a:ea typeface="Arial"/>
              <a:cs typeface="Arial"/>
              <a:sym typeface="Arial"/>
            </a:endParaRPr>
          </a:p>
          <a:p>
            <a:pPr marL="171450" lvl="0" indent="-171450" algn="l" rtl="0">
              <a:lnSpc>
                <a:spcPct val="115000"/>
              </a:lnSpc>
              <a:spcBef>
                <a:spcPts val="1000"/>
              </a:spcBef>
              <a:spcAft>
                <a:spcPts val="0"/>
              </a:spcAft>
              <a:buSzPct val="92857"/>
              <a:buFont typeface="Wingdings" panose="05000000000000000000" pitchFamily="2" charset="2"/>
              <a:buChar char="ü"/>
            </a:pPr>
            <a:r>
              <a:rPr lang="tr-TR" sz="1600" dirty="0">
                <a:solidFill>
                  <a:srgbClr val="000000"/>
                </a:solidFill>
                <a:latin typeface="Abadi" panose="020B0604020104020204" pitchFamily="34" charset="0"/>
                <a:ea typeface="Nunito"/>
                <a:cs typeface="Nunito"/>
                <a:sym typeface="Nunito"/>
              </a:rPr>
              <a:t> Anne veya baba ya da her ikisinin eksik olması, çocuğa aşırı olan bağlılık, iletişim eksikliği,</a:t>
            </a:r>
          </a:p>
          <a:p>
            <a:pPr marL="171450" lvl="0" indent="-171450" algn="l" rtl="0">
              <a:lnSpc>
                <a:spcPct val="115000"/>
              </a:lnSpc>
              <a:spcBef>
                <a:spcPts val="1000"/>
              </a:spcBef>
              <a:spcAft>
                <a:spcPts val="0"/>
              </a:spcAft>
              <a:buSzPct val="92857"/>
              <a:buFont typeface="Wingdings" panose="05000000000000000000" pitchFamily="2" charset="2"/>
              <a:buChar char="ü"/>
            </a:pPr>
            <a:r>
              <a:rPr lang="tr-TR" sz="1600" dirty="0">
                <a:solidFill>
                  <a:srgbClr val="000000"/>
                </a:solidFill>
                <a:latin typeface="Abadi" panose="020B0604020104020204" pitchFamily="34" charset="0"/>
                <a:ea typeface="Nunito"/>
                <a:cs typeface="Nunito"/>
                <a:sym typeface="Nunito"/>
              </a:rPr>
              <a:t>Kalabalık ailelerde çocuğa yeterince ilgi gösterilmemesi</a:t>
            </a:r>
          </a:p>
          <a:p>
            <a:pPr marL="0" marR="0" lvl="0" indent="0" algn="just" rtl="0">
              <a:lnSpc>
                <a:spcPct val="115000"/>
              </a:lnSpc>
              <a:spcBef>
                <a:spcPts val="1000"/>
              </a:spcBef>
              <a:spcAft>
                <a:spcPts val="0"/>
              </a:spcAft>
              <a:buClr>
                <a:srgbClr val="000000"/>
              </a:buClr>
              <a:buSzPts val="1400"/>
              <a:buFont typeface="Arial"/>
              <a:buNone/>
            </a:pPr>
            <a:endParaRPr lang="tr-TR" sz="16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54456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C709BA4B-9E35-46DA-8395-BBB67FD4F59E}"/>
              </a:ext>
            </a:extLst>
          </p:cNvPr>
          <p:cNvSpPr>
            <a:spLocks noGrp="1"/>
          </p:cNvSpPr>
          <p:nvPr>
            <p:ph idx="4294967295"/>
          </p:nvPr>
        </p:nvSpPr>
        <p:spPr>
          <a:xfrm>
            <a:off x="1402081" y="879676"/>
            <a:ext cx="9883235" cy="5301206"/>
          </a:xfrm>
        </p:spPr>
        <p:txBody>
          <a:bodyPr>
            <a:normAutofit/>
          </a:bodyPr>
          <a:lstStyle/>
          <a:p>
            <a:pPr marL="0" indent="0" algn="ctr">
              <a:buNone/>
            </a:pPr>
            <a:endParaRPr lang="tr-TR" sz="1200" b="1" dirty="0">
              <a:solidFill>
                <a:schemeClr val="tx1"/>
              </a:solidFill>
              <a:latin typeface="Abadi" panose="020B0604020104020204" pitchFamily="34" charset="0"/>
            </a:endParaRPr>
          </a:p>
          <a:p>
            <a:pPr marL="0" indent="0" algn="ctr">
              <a:buNone/>
            </a:pPr>
            <a:r>
              <a:rPr lang="tr-TR" sz="1200" b="1" dirty="0">
                <a:solidFill>
                  <a:schemeClr val="tx1"/>
                </a:solidFill>
                <a:latin typeface="Abadi" panose="020B0604020104020204" pitchFamily="34" charset="0"/>
              </a:rPr>
              <a:t> İstismarın Açıklama Biçimleri</a:t>
            </a:r>
          </a:p>
          <a:p>
            <a:pPr marL="0" indent="0">
              <a:buNone/>
            </a:pPr>
            <a:r>
              <a:rPr lang="tr-TR" sz="1200" dirty="0">
                <a:solidFill>
                  <a:schemeClr val="tx1"/>
                </a:solidFill>
                <a:latin typeface="Abadi" panose="020B0604020104020204" pitchFamily="34" charset="0"/>
              </a:rPr>
              <a:t>Çocuklar istismar edildiklerini farklı yollarla açıklayabilirler. Bazıları özel olarak sizinle konuşmak istediğini söyler ve doğrudan olayı anlatır. Bu, ne yazık ki, çok daha az kullanılan yoldur. Sizin rolünüz dinlemek ve çocuğa güven vermektir. Soruşturma yapıcı tarzda sorular sorulmamalıdır. </a:t>
            </a:r>
          </a:p>
          <a:p>
            <a:pPr marL="0" indent="0">
              <a:buNone/>
            </a:pPr>
            <a:r>
              <a:rPr lang="tr-TR" sz="1200" b="1" dirty="0">
                <a:solidFill>
                  <a:schemeClr val="tx1"/>
                </a:solidFill>
                <a:latin typeface="Abadi" panose="020B0604020104020204" pitchFamily="34" charset="0"/>
              </a:rPr>
              <a:t>Dolaylı İmalar Örnekler</a:t>
            </a:r>
          </a:p>
          <a:p>
            <a:pPr marL="0" indent="0">
              <a:buNone/>
            </a:pPr>
            <a:r>
              <a:rPr lang="tr-TR" sz="1200" b="1" dirty="0">
                <a:solidFill>
                  <a:schemeClr val="tx1"/>
                </a:solidFill>
                <a:latin typeface="Abadi" panose="020B0604020104020204" pitchFamily="34" charset="0"/>
              </a:rPr>
              <a:t> </a:t>
            </a:r>
            <a:r>
              <a:rPr lang="tr-TR" sz="1200" dirty="0">
                <a:solidFill>
                  <a:schemeClr val="tx1"/>
                </a:solidFill>
                <a:latin typeface="Abadi" panose="020B0604020104020204" pitchFamily="34" charset="0"/>
              </a:rPr>
              <a:t>• “Erkek kardeşim dün gece uyumama izin vermedi” </a:t>
            </a:r>
          </a:p>
          <a:p>
            <a:pPr marL="0" indent="0">
              <a:buNone/>
            </a:pPr>
            <a:r>
              <a:rPr lang="tr-TR" sz="1200" dirty="0">
                <a:solidFill>
                  <a:schemeClr val="tx1"/>
                </a:solidFill>
                <a:latin typeface="Abadi" panose="020B0604020104020204" pitchFamily="34" charset="0"/>
              </a:rPr>
              <a:t>• “Komşumuz “X “abi çok komik iç çamaşırlar giyiniyor” </a:t>
            </a:r>
          </a:p>
          <a:p>
            <a:pPr marL="0" indent="0">
              <a:buNone/>
            </a:pPr>
            <a:r>
              <a:rPr lang="tr-TR" sz="1200" dirty="0">
                <a:solidFill>
                  <a:schemeClr val="tx1"/>
                </a:solidFill>
                <a:latin typeface="Abadi" panose="020B0604020104020204" pitchFamily="34" charset="0"/>
              </a:rPr>
              <a:t>• “Annemin beni amcamla yalnız bırakmasından hiç hoşlanmıyorum”</a:t>
            </a:r>
          </a:p>
          <a:p>
            <a:pPr marL="0" indent="0">
              <a:buNone/>
            </a:pPr>
            <a:r>
              <a:rPr lang="tr-TR" sz="1200" dirty="0">
                <a:solidFill>
                  <a:schemeClr val="tx1"/>
                </a:solidFill>
                <a:latin typeface="Abadi" panose="020B0604020104020204" pitchFamily="34" charset="0"/>
              </a:rPr>
              <a:t> • “Bakıcım beni çok sıkıştırıyor” </a:t>
            </a:r>
          </a:p>
          <a:p>
            <a:pPr marL="0" indent="0">
              <a:buNone/>
            </a:pPr>
            <a:r>
              <a:rPr lang="tr-TR" sz="1200" dirty="0">
                <a:solidFill>
                  <a:schemeClr val="tx1"/>
                </a:solidFill>
                <a:latin typeface="Abadi" panose="020B0604020104020204" pitchFamily="34" charset="0"/>
              </a:rPr>
              <a:t>Kelime hazinesi fazla gelişmediği, daha özgül kelimeleri henüz öğrenmediği, utandığı ya da çekindiği, söylemeyeceğine dair söz verdiği için ya da tüm bu nedenlerden ötürü bir çocuk bu ifadeleri kullanabilir.</a:t>
            </a:r>
          </a:p>
          <a:p>
            <a:pPr marL="0" indent="0">
              <a:buNone/>
            </a:pPr>
            <a:r>
              <a:rPr lang="tr-TR" sz="1200" b="1" dirty="0">
                <a:solidFill>
                  <a:schemeClr val="tx1"/>
                </a:solidFill>
                <a:latin typeface="Abadi" panose="020B0604020104020204" pitchFamily="34" charset="0"/>
              </a:rPr>
              <a:t> Gizli İfade Etme Örnekler </a:t>
            </a:r>
          </a:p>
          <a:p>
            <a:pPr marL="0" indent="0">
              <a:buNone/>
            </a:pPr>
            <a:r>
              <a:rPr lang="tr-TR" sz="1200" dirty="0">
                <a:solidFill>
                  <a:schemeClr val="tx1"/>
                </a:solidFill>
                <a:latin typeface="Abadi" panose="020B0604020104020204" pitchFamily="34" charset="0"/>
              </a:rPr>
              <a:t>• “Çok kötü biçimde </a:t>
            </a:r>
            <a:r>
              <a:rPr lang="tr-TR" sz="1200" dirty="0" err="1">
                <a:solidFill>
                  <a:schemeClr val="tx1"/>
                </a:solidFill>
                <a:latin typeface="Abadi" panose="020B0604020104020204" pitchFamily="34" charset="0"/>
              </a:rPr>
              <a:t>ellenilen</a:t>
            </a:r>
            <a:r>
              <a:rPr lang="tr-TR" sz="1200" dirty="0">
                <a:solidFill>
                  <a:schemeClr val="tx1"/>
                </a:solidFill>
                <a:latin typeface="Abadi" panose="020B0604020104020204" pitchFamily="34" charset="0"/>
              </a:rPr>
              <a:t> bir kız tanıyorum” </a:t>
            </a:r>
          </a:p>
          <a:p>
            <a:pPr marL="0" indent="0">
              <a:buNone/>
            </a:pPr>
            <a:r>
              <a:rPr lang="tr-TR" sz="1200" dirty="0">
                <a:solidFill>
                  <a:schemeClr val="tx1"/>
                </a:solidFill>
                <a:latin typeface="Abadi" panose="020B0604020104020204" pitchFamily="34" charset="0"/>
              </a:rPr>
              <a:t>• “Tanıdığım bir kız var, annesine rahatsız edildiğini söyledi fakat annesi ona inanmadı” </a:t>
            </a:r>
          </a:p>
          <a:p>
            <a:pPr marL="0" indent="0">
              <a:buNone/>
            </a:pPr>
            <a:r>
              <a:rPr lang="tr-TR" sz="1200" dirty="0">
                <a:solidFill>
                  <a:schemeClr val="tx1"/>
                </a:solidFill>
                <a:latin typeface="Abadi" panose="020B0604020104020204" pitchFamily="34" charset="0"/>
              </a:rPr>
              <a:t>Çocuk bildiği bir kişi hakkında konuşabilir, fakat bu kendisi de olabilir. Onu “diğer çocuk” hakkında bildiklerini anlatmaya teşvik edin. </a:t>
            </a:r>
          </a:p>
          <a:p>
            <a:pPr marL="0" indent="0">
              <a:buNone/>
            </a:pPr>
            <a:r>
              <a:rPr lang="tr-TR" sz="1200" b="1" dirty="0">
                <a:solidFill>
                  <a:schemeClr val="tx1"/>
                </a:solidFill>
                <a:latin typeface="Abadi" panose="020B0604020104020204" pitchFamily="34" charset="0"/>
              </a:rPr>
              <a:t>Koşul Koyarak İfade Etmek Örnekler </a:t>
            </a:r>
          </a:p>
          <a:p>
            <a:pPr marL="0" indent="0">
              <a:buNone/>
            </a:pPr>
            <a:r>
              <a:rPr lang="tr-TR" sz="1200" dirty="0">
                <a:solidFill>
                  <a:schemeClr val="tx1"/>
                </a:solidFill>
                <a:latin typeface="Abadi" panose="020B0604020104020204" pitchFamily="34" charset="0"/>
              </a:rPr>
              <a:t>• “Bir sorunum var fakat kimseye söylemeyeceğine söz verirsen sana anlatırım”. </a:t>
            </a:r>
          </a:p>
        </p:txBody>
      </p:sp>
    </p:spTree>
    <p:extLst>
      <p:ext uri="{BB962C8B-B14F-4D97-AF65-F5344CB8AC3E}">
        <p14:creationId xmlns:p14="http://schemas.microsoft.com/office/powerpoint/2010/main" val="3193417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B50B683-4CC4-43AF-8A0C-7C5EC0BCCBE7}"/>
              </a:ext>
            </a:extLst>
          </p:cNvPr>
          <p:cNvSpPr>
            <a:spLocks noGrp="1"/>
          </p:cNvSpPr>
          <p:nvPr>
            <p:ph type="title"/>
          </p:nvPr>
        </p:nvSpPr>
        <p:spPr/>
        <p:txBody>
          <a:bodyPr>
            <a:normAutofit/>
          </a:bodyPr>
          <a:lstStyle/>
          <a:p>
            <a:pPr algn="ctr"/>
            <a:r>
              <a:rPr lang="tr-TR" sz="1800" b="1" dirty="0">
                <a:solidFill>
                  <a:schemeClr val="tx1"/>
                </a:solidFill>
                <a:latin typeface="Abadi" panose="020B0604020104020204" pitchFamily="34" charset="0"/>
              </a:rPr>
              <a:t>Çocuklar Neden İstismar Edildiklerini Söylemezler!</a:t>
            </a:r>
          </a:p>
        </p:txBody>
      </p:sp>
      <p:sp>
        <p:nvSpPr>
          <p:cNvPr id="3" name="İçerik Yer Tutucusu 2">
            <a:extLst>
              <a:ext uri="{FF2B5EF4-FFF2-40B4-BE49-F238E27FC236}">
                <a16:creationId xmlns="" xmlns:a16="http://schemas.microsoft.com/office/drawing/2014/main" id="{62D3D8A4-EAF5-4D8C-A54E-D026298589C6}"/>
              </a:ext>
            </a:extLst>
          </p:cNvPr>
          <p:cNvSpPr>
            <a:spLocks noGrp="1"/>
          </p:cNvSpPr>
          <p:nvPr>
            <p:ph idx="1"/>
          </p:nvPr>
        </p:nvSpPr>
        <p:spPr/>
        <p:txBody>
          <a:bodyPr>
            <a:normAutofit/>
          </a:bodyPr>
          <a:lstStyle/>
          <a:p>
            <a:r>
              <a:rPr lang="tr-TR" sz="1600" dirty="0">
                <a:solidFill>
                  <a:schemeClr val="tx1"/>
                </a:solidFill>
                <a:latin typeface="Abadi" panose="020B0604020104020204" pitchFamily="34" charset="0"/>
              </a:rPr>
              <a:t> Kendilerine inanılmayacağını düşünürler. </a:t>
            </a:r>
          </a:p>
          <a:p>
            <a:r>
              <a:rPr lang="tr-TR" sz="1600" dirty="0">
                <a:solidFill>
                  <a:schemeClr val="tx1"/>
                </a:solidFill>
                <a:latin typeface="Abadi" panose="020B0604020104020204" pitchFamily="34" charset="0"/>
              </a:rPr>
              <a:t> Başlarının belaya gireceğinden korkarlar.</a:t>
            </a:r>
          </a:p>
          <a:p>
            <a:r>
              <a:rPr lang="tr-TR" sz="1600" dirty="0">
                <a:solidFill>
                  <a:schemeClr val="tx1"/>
                </a:solidFill>
                <a:latin typeface="Abadi" panose="020B0604020104020204" pitchFamily="34" charset="0"/>
              </a:rPr>
              <a:t> İstismarcının tehdidinden korkarlar.</a:t>
            </a:r>
          </a:p>
          <a:p>
            <a:r>
              <a:rPr lang="tr-TR" sz="1600" dirty="0">
                <a:solidFill>
                  <a:schemeClr val="tx1"/>
                </a:solidFill>
                <a:latin typeface="Abadi" panose="020B0604020104020204" pitchFamily="34" charset="0"/>
              </a:rPr>
              <a:t> İstismarcıyı korumak isteyebilirler; istismarcıyı sevebilir ama yaptıklarını sevmezler. </a:t>
            </a:r>
          </a:p>
          <a:p>
            <a:r>
              <a:rPr lang="tr-TR" sz="1600" dirty="0">
                <a:solidFill>
                  <a:schemeClr val="tx1"/>
                </a:solidFill>
                <a:latin typeface="Abadi" panose="020B0604020104020204" pitchFamily="34" charset="0"/>
              </a:rPr>
              <a:t> Nasıl anlatılacağını bilmeyebilirler.</a:t>
            </a:r>
          </a:p>
          <a:p>
            <a:r>
              <a:rPr lang="tr-TR" sz="1600" dirty="0">
                <a:solidFill>
                  <a:schemeClr val="tx1"/>
                </a:solidFill>
                <a:latin typeface="Abadi" panose="020B0604020104020204" pitchFamily="34" charset="0"/>
              </a:rPr>
              <a:t>Büyükleriyle (otorite ifade edenlerle) cinsel konuları konuşmaktan utanabilirler. </a:t>
            </a:r>
          </a:p>
          <a:p>
            <a:r>
              <a:rPr lang="tr-TR" sz="1600" dirty="0">
                <a:solidFill>
                  <a:schemeClr val="tx1"/>
                </a:solidFill>
                <a:latin typeface="Abadi" panose="020B0604020104020204" pitchFamily="34" charset="0"/>
              </a:rPr>
              <a:t>İyi çocukların cinsellikle ilgili sözcükleri kullanmamaları gerektiği söylenmiş olabilir. </a:t>
            </a:r>
          </a:p>
          <a:p>
            <a:r>
              <a:rPr lang="tr-TR" sz="1600" dirty="0">
                <a:solidFill>
                  <a:schemeClr val="tx1"/>
                </a:solidFill>
                <a:latin typeface="Abadi" panose="020B0604020104020204" pitchFamily="34" charset="0"/>
              </a:rPr>
              <a:t>Cinsel davranışların yanlış olduğunu bilmeyebilirler. </a:t>
            </a:r>
          </a:p>
          <a:p>
            <a:r>
              <a:rPr lang="tr-TR" sz="1600" dirty="0">
                <a:solidFill>
                  <a:schemeClr val="tx1"/>
                </a:solidFill>
                <a:latin typeface="Abadi" panose="020B0604020104020204" pitchFamily="34" charset="0"/>
              </a:rPr>
              <a:t>Arkadaşları tarafından dışlanacağından korkabilirler. </a:t>
            </a:r>
          </a:p>
        </p:txBody>
      </p:sp>
    </p:spTree>
    <p:extLst>
      <p:ext uri="{BB962C8B-B14F-4D97-AF65-F5344CB8AC3E}">
        <p14:creationId xmlns:p14="http://schemas.microsoft.com/office/powerpoint/2010/main" val="3389123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3A07624-8C7A-4FA3-BE33-6B838E2DA576}"/>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 xmlns:a16="http://schemas.microsoft.com/office/drawing/2014/main" id="{C3EB0817-4054-4C0B-A6A7-AE4942AC900C}"/>
              </a:ext>
            </a:extLst>
          </p:cNvPr>
          <p:cNvSpPr>
            <a:spLocks noGrp="1"/>
          </p:cNvSpPr>
          <p:nvPr>
            <p:ph idx="1"/>
          </p:nvPr>
        </p:nvSpPr>
        <p:spPr>
          <a:xfrm>
            <a:off x="1687285" y="2076995"/>
            <a:ext cx="8697686" cy="3791712"/>
          </a:xfrm>
        </p:spPr>
        <p:txBody>
          <a:bodyPr>
            <a:normAutofit/>
          </a:bodyPr>
          <a:lstStyle/>
          <a:p>
            <a:pPr algn="ctr"/>
            <a:r>
              <a:rPr lang="tr-TR" sz="2800" dirty="0">
                <a:latin typeface="Abadi" panose="020B0604020104020204" pitchFamily="34" charset="0"/>
              </a:rPr>
              <a:t>Çocuk istismarı ve ihmali dünyada ve ülkemizde  milyonlarca çocuğu ve ailelerini etkileyen önemli bir toplumsal sorundur. Çocuklar üzerinde bilişsel, duygusal, fiziksel ve sosyal etkileri olan istismar ve ihmal, çocukların yaşamlarında onarılmaz sonuçlara yol açabilmektedir. </a:t>
            </a:r>
          </a:p>
        </p:txBody>
      </p:sp>
    </p:spTree>
    <p:extLst>
      <p:ext uri="{BB962C8B-B14F-4D97-AF65-F5344CB8AC3E}">
        <p14:creationId xmlns:p14="http://schemas.microsoft.com/office/powerpoint/2010/main" val="2920420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BE8CDD5-F93A-42DE-A01B-C43BC7E3A68B}"/>
              </a:ext>
            </a:extLst>
          </p:cNvPr>
          <p:cNvSpPr>
            <a:spLocks noGrp="1"/>
          </p:cNvSpPr>
          <p:nvPr>
            <p:ph type="title"/>
          </p:nvPr>
        </p:nvSpPr>
        <p:spPr>
          <a:xfrm>
            <a:off x="1251678" y="382385"/>
            <a:ext cx="10178322" cy="669175"/>
          </a:xfrm>
        </p:spPr>
        <p:txBody>
          <a:bodyPr>
            <a:normAutofit fontScale="90000"/>
          </a:bodyPr>
          <a:lstStyle/>
          <a:p>
            <a:pPr algn="ctr"/>
            <a:r>
              <a:rPr lang="tr-TR" b="1" dirty="0">
                <a:latin typeface="Abadi" panose="020B0604020104020204" pitchFamily="34" charset="0"/>
              </a:rPr>
              <a:t>Korunma yolları</a:t>
            </a:r>
          </a:p>
        </p:txBody>
      </p:sp>
      <p:sp>
        <p:nvSpPr>
          <p:cNvPr id="3" name="İçerik Yer Tutucusu 2">
            <a:extLst>
              <a:ext uri="{FF2B5EF4-FFF2-40B4-BE49-F238E27FC236}">
                <a16:creationId xmlns="" xmlns:a16="http://schemas.microsoft.com/office/drawing/2014/main" id="{3C3C733A-90C8-4677-B320-2EA9CD3A699F}"/>
              </a:ext>
            </a:extLst>
          </p:cNvPr>
          <p:cNvSpPr>
            <a:spLocks noGrp="1"/>
          </p:cNvSpPr>
          <p:nvPr>
            <p:ph idx="1"/>
          </p:nvPr>
        </p:nvSpPr>
        <p:spPr>
          <a:xfrm>
            <a:off x="1325880" y="1173480"/>
            <a:ext cx="5838849" cy="5516880"/>
          </a:xfrm>
        </p:spPr>
        <p:txBody>
          <a:bodyPr>
            <a:normAutofit/>
          </a:bodyPr>
          <a:lstStyle/>
          <a:p>
            <a:pPr marL="0" indent="0">
              <a:buNone/>
            </a:pPr>
            <a:r>
              <a:rPr lang="tr-TR" sz="1600" b="1" dirty="0">
                <a:solidFill>
                  <a:schemeClr val="tx1"/>
                </a:solidFill>
                <a:latin typeface="Abadi" panose="020B0604020104020204" pitchFamily="34" charset="0"/>
              </a:rPr>
              <a:t>Çocukları İstismardan Korumak İçin Ebeveynlere Öneriler: </a:t>
            </a:r>
          </a:p>
          <a:p>
            <a:pPr>
              <a:buFont typeface="Wingdings" panose="05000000000000000000" pitchFamily="2" charset="2"/>
              <a:buChar char="v"/>
            </a:pPr>
            <a:r>
              <a:rPr lang="tr-TR" sz="1600" dirty="0">
                <a:solidFill>
                  <a:schemeClr val="tx1"/>
                </a:solidFill>
                <a:latin typeface="Abadi" panose="020B0604020104020204" pitchFamily="34" charset="0"/>
              </a:rPr>
              <a:t> </a:t>
            </a:r>
            <a:r>
              <a:rPr lang="tr-TR" sz="1600" b="0" i="0" u="none" strike="noStrike" cap="none" dirty="0">
                <a:solidFill>
                  <a:schemeClr val="tx1"/>
                </a:solidFill>
                <a:latin typeface="Abadi" panose="020B0604020104020204" pitchFamily="34" charset="0"/>
                <a:ea typeface="Arial"/>
                <a:cs typeface="Arial"/>
                <a:sym typeface="Arial"/>
              </a:rPr>
              <a:t>Mahremiyet eğitimi ile bedenin kendisine ait olduğu çocuğa öğretilmelidir.</a:t>
            </a:r>
          </a:p>
          <a:p>
            <a:pPr marL="342900" lvl="0" indent="-342900">
              <a:lnSpc>
                <a:spcPct val="107000"/>
              </a:lnSpc>
              <a:spcAft>
                <a:spcPts val="800"/>
              </a:spcAft>
              <a:buFont typeface="Times New Roman" panose="02020603050405020304" pitchFamily="18" charset="0"/>
              <a:buChar char="•"/>
              <a:tabLst>
                <a:tab pos="457200" algn="l"/>
              </a:tabLst>
            </a:pPr>
            <a:r>
              <a:rPr lang="tr-TR" sz="1600" dirty="0">
                <a:solidFill>
                  <a:schemeClr val="tx1"/>
                </a:solidFill>
                <a:latin typeface="Abadi" panose="020B0604020104020204" pitchFamily="34" charset="0"/>
                <a:ea typeface="Arial"/>
                <a:cs typeface="Arial"/>
                <a:sym typeface="Arial"/>
              </a:rPr>
              <a:t>“özel bölge” öğretilmeli ve çocuğun kendi özel bölgesinin farkına varması sağlanmalı </a:t>
            </a:r>
          </a:p>
          <a:p>
            <a:pPr marL="0" lvl="0" indent="0">
              <a:lnSpc>
                <a:spcPct val="107000"/>
              </a:lnSpc>
              <a:spcAft>
                <a:spcPts val="800"/>
              </a:spcAft>
              <a:buNone/>
              <a:tabLst>
                <a:tab pos="457200" algn="l"/>
              </a:tabLst>
            </a:pPr>
            <a:r>
              <a:rPr lang="tr-TR" sz="1600" dirty="0">
                <a:solidFill>
                  <a:schemeClr val="tx1"/>
                </a:solidFill>
                <a:latin typeface="Abadi" panose="020B0604020104020204" pitchFamily="34" charset="0"/>
                <a:ea typeface="Calibri" panose="020F0502020204030204" pitchFamily="34" charset="0"/>
                <a:cs typeface="Times New Roman" panose="02020603050405020304" pitchFamily="18" charset="0"/>
              </a:rPr>
              <a:t>Ayıp, günah, yasak yerine ÖZEL.. </a:t>
            </a:r>
          </a:p>
          <a:p>
            <a:pPr marL="457200">
              <a:lnSpc>
                <a:spcPct val="107000"/>
              </a:lnSpc>
              <a:spcAft>
                <a:spcPts val="800"/>
              </a:spcAft>
            </a:pPr>
            <a:r>
              <a:rPr lang="tr-TR" sz="1600" dirty="0">
                <a:solidFill>
                  <a:schemeClr val="tx1"/>
                </a:solidFill>
                <a:latin typeface="Abadi" panose="020B0604020104020204" pitchFamily="34" charset="0"/>
                <a:ea typeface="Calibri" panose="020F0502020204030204" pitchFamily="34" charset="0"/>
                <a:cs typeface="Times New Roman" panose="02020603050405020304" pitchFamily="18" charset="0"/>
              </a:rPr>
              <a:t>ÖZEL ALAN TANIMLAMA</a:t>
            </a:r>
          </a:p>
          <a:p>
            <a:pPr marL="0" lvl="0" indent="0">
              <a:lnSpc>
                <a:spcPct val="107000"/>
              </a:lnSpc>
              <a:spcAft>
                <a:spcPts val="800"/>
              </a:spcAft>
              <a:buNone/>
              <a:tabLst>
                <a:tab pos="457200" algn="l"/>
              </a:tabLst>
            </a:pPr>
            <a:r>
              <a:rPr lang="tr-TR" sz="1600" dirty="0">
                <a:solidFill>
                  <a:schemeClr val="tx1"/>
                </a:solidFill>
                <a:latin typeface="Abadi" panose="020B0604020104020204" pitchFamily="34" charset="0"/>
                <a:ea typeface="Calibri" panose="020F0502020204030204" pitchFamily="34" charset="0"/>
                <a:cs typeface="Times New Roman" panose="02020603050405020304" pitchFamily="18" charset="0"/>
              </a:rPr>
              <a:t>Bu özel alanlar aynı zamanda anne babanın da özel alanıdır. Çocuk anne-babasının bu alanlarını görmek istediğinde aile izin vermemeli, bu alanların kişiye özel olduğunu belirtmeli ve kimseye gösterilemeyeceğini anlatmalıdır. Böylece çocuk kendi özel alanını korumayı, başkalarının da özel alanlarına dokunmamayı ve bakmamayı öğrenecektir.</a:t>
            </a:r>
          </a:p>
          <a:p>
            <a:pPr marL="0" lvl="0" indent="0">
              <a:lnSpc>
                <a:spcPct val="107000"/>
              </a:lnSpc>
              <a:spcAft>
                <a:spcPts val="800"/>
              </a:spcAft>
              <a:buNone/>
              <a:tabLst>
                <a:tab pos="457200" algn="l"/>
              </a:tabLst>
            </a:pPr>
            <a:r>
              <a:rPr lang="tr-TR" sz="1600" dirty="0">
                <a:solidFill>
                  <a:schemeClr val="tx1"/>
                </a:solidFill>
                <a:latin typeface="Abadi" panose="020B0604020104020204" pitchFamily="34" charset="0"/>
                <a:ea typeface="Calibri" panose="020F0502020204030204" pitchFamily="34" charset="0"/>
                <a:cs typeface="Times New Roman" panose="02020603050405020304" pitchFamily="18" charset="0"/>
              </a:rPr>
              <a:t>Eş ,dost ve akrabalar tarafından çocuk, özel alanlarına dokunularak, öperek, vurarak sevilmemelidir.</a:t>
            </a:r>
          </a:p>
          <a:p>
            <a:pPr>
              <a:buNone/>
            </a:pPr>
            <a:endParaRPr lang="tr-TR" sz="1600" dirty="0">
              <a:solidFill>
                <a:schemeClr val="tx1"/>
              </a:solidFill>
              <a:latin typeface="Abadi" panose="020B0604020104020204" pitchFamily="34" charset="0"/>
              <a:sym typeface="Arial"/>
            </a:endParaRPr>
          </a:p>
          <a:p>
            <a:pPr>
              <a:buFont typeface="Wingdings" panose="05000000000000000000" pitchFamily="2" charset="2"/>
              <a:buChar char="v"/>
            </a:pPr>
            <a:endParaRPr lang="tr-TR" sz="1800" dirty="0">
              <a:latin typeface="Abadi" panose="020B0604020104020204" pitchFamily="34" charset="0"/>
              <a:sym typeface="Arial"/>
            </a:endParaRPr>
          </a:p>
          <a:p>
            <a:pPr>
              <a:buFont typeface="Wingdings" panose="05000000000000000000" pitchFamily="2" charset="2"/>
              <a:buChar char="v"/>
            </a:pPr>
            <a:endParaRPr lang="tr-TR" sz="1800" dirty="0">
              <a:latin typeface="Abadi" panose="020B0604020104020204" pitchFamily="34" charset="0"/>
            </a:endParaRPr>
          </a:p>
        </p:txBody>
      </p:sp>
      <p:pic>
        <p:nvPicPr>
          <p:cNvPr id="15362" name="Picture 2" descr="Çocuklarda Mahremiyet Eğitimi"/>
          <p:cNvPicPr>
            <a:picLocks noChangeAspect="1" noChangeArrowheads="1"/>
          </p:cNvPicPr>
          <p:nvPr/>
        </p:nvPicPr>
        <p:blipFill>
          <a:blip r:embed="rId2" cstate="print"/>
          <a:srcRect/>
          <a:stretch>
            <a:fillRect/>
          </a:stretch>
        </p:blipFill>
        <p:spPr bwMode="auto">
          <a:xfrm>
            <a:off x="7702268" y="1291059"/>
            <a:ext cx="3762375" cy="4210050"/>
          </a:xfrm>
          <a:prstGeom prst="rect">
            <a:avLst/>
          </a:prstGeom>
          <a:noFill/>
        </p:spPr>
      </p:pic>
    </p:spTree>
    <p:extLst>
      <p:ext uri="{BB962C8B-B14F-4D97-AF65-F5344CB8AC3E}">
        <p14:creationId xmlns:p14="http://schemas.microsoft.com/office/powerpoint/2010/main" val="664555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259A478D-899C-4861-8C42-B3AEFA1DBAD2}"/>
              </a:ext>
            </a:extLst>
          </p:cNvPr>
          <p:cNvSpPr>
            <a:spLocks noGrp="1"/>
          </p:cNvSpPr>
          <p:nvPr>
            <p:ph idx="1"/>
          </p:nvPr>
        </p:nvSpPr>
        <p:spPr>
          <a:xfrm>
            <a:off x="1306107" y="800552"/>
            <a:ext cx="6096179" cy="4332513"/>
          </a:xfrm>
        </p:spPr>
        <p:txBody>
          <a:bodyPr>
            <a:noAutofit/>
          </a:bodyPr>
          <a:lstStyle/>
          <a:p>
            <a:pPr marL="342900" lvl="0" indent="-342900">
              <a:lnSpc>
                <a:spcPct val="107000"/>
              </a:lnSpc>
              <a:spcAft>
                <a:spcPts val="800"/>
              </a:spcAft>
              <a:buFont typeface="Times New Roman" panose="02020603050405020304" pitchFamily="18" charset="0"/>
              <a:buChar char="•"/>
              <a:tabLst>
                <a:tab pos="457200" algn="l"/>
              </a:tabLst>
            </a:pPr>
            <a:r>
              <a:rPr lang="tr-TR" sz="1400" b="0" i="0" u="none" strike="noStrike" cap="none" dirty="0">
                <a:solidFill>
                  <a:schemeClr val="tx1"/>
                </a:solidFill>
                <a:latin typeface="Abadi" panose="020B0604020104020204" pitchFamily="34" charset="0"/>
                <a:ea typeface="Arial"/>
                <a:cs typeface="Arial"/>
                <a:sym typeface="Arial"/>
              </a:rPr>
              <a:t>“özel bölge” öğretilmeli ve çocuğun kendi özel bölgesinin farkına varması sağlanmalı </a:t>
            </a:r>
          </a:p>
          <a:p>
            <a:pPr marL="0" lvl="0" indent="0">
              <a:lnSpc>
                <a:spcPct val="107000"/>
              </a:lnSpc>
              <a:spcAft>
                <a:spcPts val="800"/>
              </a:spcAft>
              <a:buNone/>
              <a:tabLst>
                <a:tab pos="457200" algn="l"/>
              </a:tabLst>
            </a:pPr>
            <a:r>
              <a:rPr lang="tr-TR" sz="14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Ayıp, günah, yasak yerine ÖZEL.. </a:t>
            </a:r>
          </a:p>
          <a:p>
            <a:pPr marL="0" lvl="0" indent="0">
              <a:lnSpc>
                <a:spcPct val="107000"/>
              </a:lnSpc>
              <a:spcAft>
                <a:spcPts val="800"/>
              </a:spcAft>
              <a:buNone/>
              <a:tabLst>
                <a:tab pos="457200" algn="l"/>
              </a:tabLst>
            </a:pPr>
            <a:r>
              <a:rPr lang="tr-TR" sz="1400" b="1"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ÖZEL BÖLGE</a:t>
            </a:r>
            <a:br>
              <a:rPr lang="tr-TR" sz="1400" b="1"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br>
            <a:r>
              <a:rPr lang="tr-TR" sz="14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«Özel bölgelerimizi kapatmak için iç çamaşırı giyeriz. Denize girerken mayo giyilmesinin sebebi de budur. Hiç kimse senin özel bölgelerini göremez ve oralara dokunamaz. Sen de başkalarının özel bölgelerine dokunamazsın »</a:t>
            </a:r>
          </a:p>
          <a:p>
            <a:pPr marL="457200">
              <a:lnSpc>
                <a:spcPct val="107000"/>
              </a:lnSpc>
              <a:spcAft>
                <a:spcPts val="800"/>
              </a:spcAft>
              <a:buNone/>
            </a:pPr>
            <a:r>
              <a:rPr lang="tr-TR" sz="1400" b="1"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İZİN VERİRSEM DOKUNABİLİRSİN!</a:t>
            </a:r>
          </a:p>
          <a:p>
            <a:pPr marL="457200">
              <a:lnSpc>
                <a:spcPct val="107000"/>
              </a:lnSpc>
              <a:spcAft>
                <a:spcPts val="800"/>
              </a:spcAft>
            </a:pPr>
            <a:r>
              <a:rPr lang="tr-TR" sz="14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Bu bilincin oluşturulabilmesi için anne baba, çocuğunun vücudunu hoyratça sevmekten sakınmalıdır. Bebekleri severken dudaktan öpme veya özel bölgelerine dokunma gibi cinsel içerikli kabul edilebilecek davranışlar çocuğa sevgi gösterme amaçlı kullanılmamalıdır.</a:t>
            </a:r>
          </a:p>
          <a:p>
            <a:pPr marL="457200">
              <a:lnSpc>
                <a:spcPct val="107000"/>
              </a:lnSpc>
              <a:spcAft>
                <a:spcPts val="800"/>
              </a:spcAft>
            </a:pPr>
            <a:r>
              <a:rPr lang="tr-TR" sz="14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Ebeveynlerin çocuklarını öperken « Seni öpebilir miyim?» diye izin istemeleri bu bilincin oluşmasında etkilidir. Biz istediğimiz zaman değil, çocuğumuz izin verdiği zaman ona dokunalım</a:t>
            </a:r>
          </a:p>
          <a:p>
            <a:endParaRPr lang="tr-TR" sz="1400" dirty="0">
              <a:latin typeface="Abadi" panose="020B0604020104020204" pitchFamily="34" charset="0"/>
            </a:endParaRPr>
          </a:p>
        </p:txBody>
      </p:sp>
      <p:pic>
        <p:nvPicPr>
          <p:cNvPr id="14338" name="Picture 2" descr="REHBERLİK VE PSİKOLOJİK DANIŞMANLIK BİRİMİ VELİ BÜLTENİ - PDF Ücretsiz  indirin"/>
          <p:cNvPicPr>
            <a:picLocks noChangeAspect="1" noChangeArrowheads="1"/>
          </p:cNvPicPr>
          <p:nvPr/>
        </p:nvPicPr>
        <p:blipFill>
          <a:blip r:embed="rId2" cstate="print"/>
          <a:srcRect/>
          <a:stretch>
            <a:fillRect/>
          </a:stretch>
        </p:blipFill>
        <p:spPr bwMode="auto">
          <a:xfrm>
            <a:off x="7958703" y="1353549"/>
            <a:ext cx="3048000" cy="3611302"/>
          </a:xfrm>
          <a:prstGeom prst="rect">
            <a:avLst/>
          </a:prstGeom>
          <a:noFill/>
        </p:spPr>
      </p:pic>
    </p:spTree>
    <p:extLst>
      <p:ext uri="{BB962C8B-B14F-4D97-AF65-F5344CB8AC3E}">
        <p14:creationId xmlns:p14="http://schemas.microsoft.com/office/powerpoint/2010/main" val="981804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B9F310F4-DE49-45EB-AE47-34F42EC06BEF}"/>
              </a:ext>
            </a:extLst>
          </p:cNvPr>
          <p:cNvSpPr>
            <a:spLocks noGrp="1"/>
          </p:cNvSpPr>
          <p:nvPr>
            <p:ph idx="1"/>
          </p:nvPr>
        </p:nvSpPr>
        <p:spPr>
          <a:xfrm>
            <a:off x="1262563" y="796831"/>
            <a:ext cx="9674823" cy="3403539"/>
          </a:xfrm>
        </p:spPr>
        <p:txBody>
          <a:bodyPr>
            <a:noAutofit/>
          </a:bodyPr>
          <a:lstStyle/>
          <a:p>
            <a:r>
              <a:rPr lang="tr-TR" sz="1600" dirty="0">
                <a:solidFill>
                  <a:schemeClr val="tx1"/>
                </a:solidFill>
                <a:latin typeface="Abadi" panose="020B0604020104020204" pitchFamily="34" charset="0"/>
              </a:rPr>
              <a:t>Çocuğun bedeninin kendisine ait olduğunu öncelikle siz kabul edin. Zorla öpmek, sıkıştırarak sevmek, sizi öpmesini istemek gibi masum görünen taleplerinizi sorgulayın. </a:t>
            </a:r>
          </a:p>
          <a:p>
            <a:r>
              <a:rPr lang="tr-TR" sz="1600" dirty="0">
                <a:solidFill>
                  <a:schemeClr val="tx1"/>
                </a:solidFill>
                <a:latin typeface="Abadi" panose="020B0604020104020204" pitchFamily="34" charset="0"/>
              </a:rPr>
              <a:t>Bir başkasına sevgi ve değer göstermenin tek yöntemi fiziksel temas kurmak ve dokunmak değildir. Sevgi ve değer; sözel iletişim kurarak ve çocukların kendilerini ifade etmelerine alan açarak da gösterilebilir. Çocukların “</a:t>
            </a:r>
            <a:r>
              <a:rPr lang="tr-TR" sz="1600" dirty="0" err="1">
                <a:solidFill>
                  <a:schemeClr val="tx1"/>
                </a:solidFill>
                <a:latin typeface="Abadi" panose="020B0604020104020204" pitchFamily="34" charset="0"/>
              </a:rPr>
              <a:t>hayır”larını</a:t>
            </a:r>
            <a:r>
              <a:rPr lang="tr-TR" sz="1600" dirty="0">
                <a:solidFill>
                  <a:schemeClr val="tx1"/>
                </a:solidFill>
                <a:latin typeface="Abadi" panose="020B0604020104020204" pitchFamily="34" charset="0"/>
              </a:rPr>
              <a:t> duymadığınızda ve fiziksel temas konusunda ısrarcı davrandığınızda; çocuklar kendi bedenleri üzerinde kontrol sahibi olmadıklarını, sizin ve başka yetişkinlerin istedikleri zaman ve istedikleri şekilde onlara dokunmaya hakkı olduğunu düşünmeye başlarlar. </a:t>
            </a:r>
          </a:p>
          <a:p>
            <a:r>
              <a:rPr lang="tr-TR" sz="1600" dirty="0">
                <a:solidFill>
                  <a:schemeClr val="tx1"/>
                </a:solidFill>
                <a:latin typeface="Abadi" panose="020B0604020104020204" pitchFamily="34" charset="0"/>
              </a:rPr>
              <a:t>Çocuklara sizi öpmesi ya da size sarılması karşılığında vaatlerde bulunmanız, bunları yapmadıklarında ilgiyi ve iletişimi kesmeniz, küsmeniz, konuşmamanız; onlara başkalarını memnun etmenin, kendi memnuniyetinden daha önemli olduğu mesajını verir. Bu durum kendi ihtiyaçlarını ve isteklerini ikinci plana atmalarına neden olur ve kişisel sınırlarını oluşturmalarını zorlaştırır. Bu mesajlar çocukların yetişkinlerden gelen istismar ve istenmeyen davranışlara karşı daha açık hale gelmesine sebep olabilir. </a:t>
            </a:r>
          </a:p>
          <a:p>
            <a:r>
              <a:rPr lang="tr-TR" sz="1600" dirty="0">
                <a:solidFill>
                  <a:schemeClr val="tx1"/>
                </a:solidFill>
                <a:latin typeface="Abadi" panose="020B0604020104020204" pitchFamily="34" charset="0"/>
              </a:rPr>
              <a:t>‘Hayır’ın bir cevap olmadığını öğrenen çocuklar, kendisinin de rahatlıkla başkalarının sınırlarını ihlal edebileceğini düşünür. Unutmayın ki sınırları ihlal edilen çocukların ileride sınır ihlal eden bireyler olma ihtimali yükselir.</a:t>
            </a:r>
          </a:p>
          <a:p>
            <a:pPr marL="0" indent="0">
              <a:buNone/>
            </a:pPr>
            <a:endParaRPr lang="tr-TR" sz="3600" dirty="0">
              <a:latin typeface="Abadi" panose="020B0604020104020204" pitchFamily="34" charset="0"/>
            </a:endParaRPr>
          </a:p>
          <a:p>
            <a:endParaRPr lang="tr-TR" sz="2800" dirty="0"/>
          </a:p>
        </p:txBody>
      </p:sp>
    </p:spTree>
    <p:extLst>
      <p:ext uri="{BB962C8B-B14F-4D97-AF65-F5344CB8AC3E}">
        <p14:creationId xmlns:p14="http://schemas.microsoft.com/office/powerpoint/2010/main" val="3181695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DE8B253-B377-40CB-8B44-56D9BC4D392E}"/>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 xmlns:a16="http://schemas.microsoft.com/office/drawing/2014/main" id="{DE1850F6-D47B-4218-9C1E-6A5A146AD51B}"/>
              </a:ext>
            </a:extLst>
          </p:cNvPr>
          <p:cNvSpPr>
            <a:spLocks noGrp="1"/>
          </p:cNvSpPr>
          <p:nvPr>
            <p:ph idx="1"/>
          </p:nvPr>
        </p:nvSpPr>
        <p:spPr>
          <a:xfrm>
            <a:off x="1251678" y="1589315"/>
            <a:ext cx="6364464" cy="3593591"/>
          </a:xfrm>
        </p:spPr>
        <p:txBody>
          <a:bodyPr>
            <a:noAutofit/>
          </a:bodyPr>
          <a:lstStyle/>
          <a:p>
            <a:r>
              <a:rPr lang="tr-TR" sz="2800" dirty="0">
                <a:latin typeface="Abadi" panose="020B0604020104020204" pitchFamily="34" charset="0"/>
              </a:rPr>
              <a:t> </a:t>
            </a:r>
            <a:r>
              <a:rPr lang="tr-TR" sz="1600" dirty="0">
                <a:solidFill>
                  <a:schemeClr val="tx1"/>
                </a:solidFill>
                <a:latin typeface="Abadi" panose="020B0604020104020204" pitchFamily="34" charset="0"/>
              </a:rPr>
              <a:t>Çocuklara başkalarını öpmek ya da onlara sarılmak konusunda seçim hakkı vermek önemlidir. Böylece bedenleri üzerinde söz sahibi olduklarını bilir ve diğer kişilerin bu kararlara saygı göstermeleri gerektiğini öğrenirler. Böylece bir yetişkin tarafından bedenlerine yönelen saygısız ya da istismar edici bir davranışı fark edebilir, bunun doğru olmadığını bilir ve bu konuda kendilerini daha iyi ifade edebilirler.</a:t>
            </a:r>
          </a:p>
          <a:p>
            <a:r>
              <a:rPr lang="tr-TR" sz="1600" dirty="0">
                <a:solidFill>
                  <a:schemeClr val="tx1"/>
                </a:solidFill>
                <a:latin typeface="Abadi" panose="020B0604020104020204" pitchFamily="34" charset="0"/>
              </a:rPr>
              <a:t>Çocuklara birine sarılma –sarılmama, öpme-öpmeme konusunda seçim yapma hakkı tanıyın. Ardından kararına saygı duyun.</a:t>
            </a:r>
          </a:p>
          <a:p>
            <a:r>
              <a:rPr lang="tr-TR" sz="1600" dirty="0">
                <a:solidFill>
                  <a:schemeClr val="tx1"/>
                </a:solidFill>
                <a:latin typeface="Abadi" panose="020B0604020104020204" pitchFamily="34" charset="0"/>
              </a:rPr>
              <a:t> “X teyzene sarılmak ister misin? Hayır mı? Pekala.” Sarılmadan ya da öpmeden selam verebilecekleri alternatifler sunun. “Y amcana merhaba demek ister misin? X teyzene el sallamaya ne dersin?”</a:t>
            </a:r>
          </a:p>
          <a:p>
            <a:r>
              <a:rPr lang="tr-TR" sz="1600" dirty="0">
                <a:solidFill>
                  <a:schemeClr val="tx1"/>
                </a:solidFill>
                <a:latin typeface="Abadi" panose="020B0604020104020204" pitchFamily="34" charset="0"/>
              </a:rPr>
              <a:t> Akrabalarınıza ve arkadaşlarınıza ne yapmaya çalıştığınızı anlatın. “A’ya bedeni ile ilgili kararların ona ait olduğunu öğretiyoruz. Seçimlerine sizler de saygı gösterdiğiniz için teşekkürler.”</a:t>
            </a:r>
          </a:p>
          <a:p>
            <a:endParaRPr lang="tr-TR" sz="2800" dirty="0"/>
          </a:p>
        </p:txBody>
      </p:sp>
      <p:pic>
        <p:nvPicPr>
          <p:cNvPr id="12290" name="Picture 2" descr="https://haber.sol.org.tr/sites/default/files/images/2016/04/12/bedenim-bana-ait-02.jpg"/>
          <p:cNvPicPr>
            <a:picLocks noChangeAspect="1" noChangeArrowheads="1"/>
          </p:cNvPicPr>
          <p:nvPr/>
        </p:nvPicPr>
        <p:blipFill>
          <a:blip r:embed="rId2" cstate="print"/>
          <a:srcRect/>
          <a:stretch>
            <a:fillRect/>
          </a:stretch>
        </p:blipFill>
        <p:spPr bwMode="auto">
          <a:xfrm>
            <a:off x="7998105" y="2453832"/>
            <a:ext cx="3286045" cy="3737417"/>
          </a:xfrm>
          <a:prstGeom prst="rect">
            <a:avLst/>
          </a:prstGeom>
          <a:noFill/>
        </p:spPr>
      </p:pic>
    </p:spTree>
    <p:extLst>
      <p:ext uri="{BB962C8B-B14F-4D97-AF65-F5344CB8AC3E}">
        <p14:creationId xmlns:p14="http://schemas.microsoft.com/office/powerpoint/2010/main" val="2280533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1251678" y="1469572"/>
            <a:ext cx="6399188" cy="3593591"/>
          </a:xfrm>
        </p:spPr>
        <p:txBody>
          <a:bodyPr>
            <a:noAutofit/>
          </a:bodyPr>
          <a:lstStyle/>
          <a:p>
            <a:pPr>
              <a:buFont typeface="Wingdings" panose="05000000000000000000" pitchFamily="2" charset="2"/>
              <a:buChar char="v"/>
            </a:pPr>
            <a:r>
              <a:rPr lang="tr-TR" sz="1400" dirty="0">
                <a:solidFill>
                  <a:schemeClr val="tx1"/>
                </a:solidFill>
                <a:latin typeface="Abadi" panose="020B0604020104020204" pitchFamily="34" charset="0"/>
                <a:ea typeface="Arial"/>
                <a:cs typeface="Arial"/>
                <a:sym typeface="Arial"/>
              </a:rPr>
              <a:t>Çocuğa iyi ve kötü dokunuşlar ile ilgili bilgi vermeli ve farklarının bilmesi sağlanmalı</a:t>
            </a:r>
          </a:p>
          <a:p>
            <a:pPr>
              <a:buFont typeface="Wingdings" panose="05000000000000000000" pitchFamily="2" charset="2"/>
              <a:buChar char="v"/>
            </a:pPr>
            <a:r>
              <a:rPr lang="tr-TR" sz="1400" dirty="0">
                <a:solidFill>
                  <a:schemeClr val="tx1"/>
                </a:solidFill>
                <a:latin typeface="Abadi" panose="020B0604020104020204" pitchFamily="34" charset="0"/>
              </a:rPr>
              <a:t>Çeşitli dokunuşlar vardır. Dokunuşlar duyguları paylaşmak içindir. İyi Dokunuşlar: Kendimizi iyi hissettirir.. Annemiz, babamız gibi güvendiğimiz ve sevdiğimiz insanlar bize dokunur..</a:t>
            </a:r>
          </a:p>
          <a:p>
            <a:pPr>
              <a:buFont typeface="Wingdings" panose="05000000000000000000" pitchFamily="2" charset="2"/>
              <a:buChar char="v"/>
            </a:pPr>
            <a:r>
              <a:rPr lang="tr-TR" sz="1400" dirty="0">
                <a:solidFill>
                  <a:schemeClr val="tx1"/>
                </a:solidFill>
                <a:latin typeface="Abadi" panose="020B0604020104020204" pitchFamily="34" charset="0"/>
              </a:rPr>
              <a:t>Özel Dokunuşlar: Bazı büyükler bir çocuğun özel yerlerine bazı durumlarda bakabilir ya da dokunabilir! Peki bu büyükler kimler mi? Mesela annen, baban, doktor veya hemşire olabilir. Ancak senden İZİN almak şartıyla</a:t>
            </a:r>
          </a:p>
          <a:p>
            <a:pPr>
              <a:buFont typeface="Wingdings" panose="05000000000000000000" pitchFamily="2" charset="2"/>
              <a:buChar char="v"/>
            </a:pPr>
            <a:r>
              <a:rPr lang="tr-TR" sz="1400" dirty="0">
                <a:solidFill>
                  <a:schemeClr val="tx1"/>
                </a:solidFill>
                <a:latin typeface="Abadi" panose="020B0604020104020204" pitchFamily="34" charset="0"/>
              </a:rPr>
              <a:t> Kötü Dokunuşlar:: Bize kendimizi kötü hissettirir, hoşlanmadığımız her dokunuş kötü dokunuştur! Kötü dokunuşlar kızgın, korkmuş, kafası karışık, üzgün hissetmemize yol açabilir. Bazı kötü dokunuşlar,, “vurma” gibi acıtmaz.. Ama hoşlanmadığın her dokunuş kötü dokunuştur.</a:t>
            </a:r>
          </a:p>
          <a:p>
            <a:pPr>
              <a:buFont typeface="Wingdings" panose="05000000000000000000" pitchFamily="2" charset="2"/>
              <a:buChar char="v"/>
            </a:pPr>
            <a:r>
              <a:rPr lang="tr-TR" sz="1400" dirty="0">
                <a:solidFill>
                  <a:schemeClr val="tx1"/>
                </a:solidFill>
                <a:latin typeface="Abadi" panose="020B0604020104020204" pitchFamily="34" charset="0"/>
                <a:ea typeface="Arial"/>
                <a:cs typeface="Arial"/>
                <a:sym typeface="Arial"/>
              </a:rPr>
              <a:t>Çocuk bedenine rızası olmadan bir başkasının tanıdığı birisi de olsa dokunamayacağını öğretilmelidir ve çocuğun uygunsuz bir durumla karşılaşması halinde “Hayır “ diyebilmesini, ortamdan ayrılmasını, ve destek istemesinin gerekliliği anlatılmalıdır. Bu durumu saklamaması ve ebeveynleriyle paylaşması gerektiğini anlatılmalıdır. (</a:t>
            </a:r>
            <a:r>
              <a:rPr lang="tr-TR" sz="1400" dirty="0" err="1">
                <a:solidFill>
                  <a:schemeClr val="tx1"/>
                </a:solidFill>
                <a:latin typeface="Abadi" panose="020B0604020104020204" pitchFamily="34" charset="0"/>
                <a:ea typeface="Arial"/>
                <a:cs typeface="Arial"/>
                <a:sym typeface="Arial"/>
              </a:rPr>
              <a:t>Alabay</a:t>
            </a:r>
            <a:r>
              <a:rPr lang="tr-TR" sz="1400" dirty="0">
                <a:solidFill>
                  <a:schemeClr val="tx1"/>
                </a:solidFill>
                <a:latin typeface="Abadi" panose="020B0604020104020204" pitchFamily="34" charset="0"/>
                <a:ea typeface="Arial"/>
                <a:cs typeface="Arial"/>
                <a:sym typeface="Arial"/>
              </a:rPr>
              <a:t>,2020) </a:t>
            </a:r>
            <a:endParaRPr lang="tr-TR" sz="1400" dirty="0">
              <a:solidFill>
                <a:schemeClr val="tx1"/>
              </a:solidFill>
              <a:latin typeface="Abadi" panose="020B0604020104020204" pitchFamily="34" charset="0"/>
            </a:endParaRPr>
          </a:p>
          <a:p>
            <a:pPr>
              <a:buFont typeface="Wingdings" panose="05000000000000000000" pitchFamily="2" charset="2"/>
              <a:buChar char="v"/>
            </a:pPr>
            <a:r>
              <a:rPr lang="tr-TR" sz="1400" dirty="0">
                <a:solidFill>
                  <a:schemeClr val="tx1"/>
                </a:solidFill>
                <a:latin typeface="Abadi" panose="020B0604020104020204" pitchFamily="34" charset="0"/>
                <a:ea typeface="Arial"/>
                <a:cs typeface="Arial"/>
                <a:sym typeface="Arial"/>
              </a:rPr>
              <a:t>Çocuğa yaşına uygun cinsel eğitim verilmeli ve vücut bölgelerinin isimleri öğretilmeli( bilimsel adlarıyla)</a:t>
            </a:r>
            <a:endParaRPr lang="tr-TR" sz="1400" dirty="0">
              <a:solidFill>
                <a:schemeClr val="tx1"/>
              </a:solidFill>
            </a:endParaRPr>
          </a:p>
        </p:txBody>
      </p:sp>
      <p:pic>
        <p:nvPicPr>
          <p:cNvPr id="11268" name="Picture 4" descr="İyi Dokunuş ve Kötü Dokunuş ( İhmal - İstismar ) - Piripaşa İlkokulu"/>
          <p:cNvPicPr>
            <a:picLocks noChangeAspect="1" noChangeArrowheads="1"/>
          </p:cNvPicPr>
          <p:nvPr/>
        </p:nvPicPr>
        <p:blipFill>
          <a:blip r:embed="rId2" cstate="print"/>
          <a:srcRect/>
          <a:stretch>
            <a:fillRect/>
          </a:stretch>
        </p:blipFill>
        <p:spPr bwMode="auto">
          <a:xfrm>
            <a:off x="7998407" y="2144431"/>
            <a:ext cx="3289465" cy="364807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1C7AE239-6643-4692-A971-D7BBFBD2FC39}"/>
              </a:ext>
            </a:extLst>
          </p:cNvPr>
          <p:cNvSpPr>
            <a:spLocks noGrp="1"/>
          </p:cNvSpPr>
          <p:nvPr>
            <p:ph idx="1"/>
          </p:nvPr>
        </p:nvSpPr>
        <p:spPr>
          <a:xfrm>
            <a:off x="1349649" y="1219201"/>
            <a:ext cx="10178322" cy="3593591"/>
          </a:xfrm>
        </p:spPr>
        <p:txBody>
          <a:bodyPr>
            <a:noAutofit/>
          </a:bodyPr>
          <a:lstStyle/>
          <a:p>
            <a:pPr marL="514350" indent="-285750">
              <a:lnSpc>
                <a:spcPct val="107000"/>
              </a:lnSpc>
              <a:spcAft>
                <a:spcPts val="800"/>
              </a:spcAft>
            </a:pPr>
            <a:r>
              <a:rPr lang="tr-TR" sz="18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Yabancılar konusunda çocuklar eğitilmelidir. Yabancı birinin verdiği hediyeyi türü ne olursa olsun kabul etmemesi gerektiği almayı çok istiyorsa anne-babasından izin alarak bunu yapması gerektiği söylenmelidir.</a:t>
            </a:r>
          </a:p>
          <a:p>
            <a:pPr indent="0">
              <a:lnSpc>
                <a:spcPct val="107000"/>
              </a:lnSpc>
              <a:spcAft>
                <a:spcPts val="800"/>
              </a:spcAft>
              <a:buNone/>
            </a:pPr>
            <a:r>
              <a:rPr lang="tr-TR" sz="18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ÖRNEKLER</a:t>
            </a:r>
          </a:p>
          <a:p>
            <a:pPr lvl="0">
              <a:lnSpc>
                <a:spcPct val="107000"/>
              </a:lnSpc>
              <a:spcAft>
                <a:spcPts val="800"/>
              </a:spcAft>
              <a:buFont typeface="Wingdings" panose="05000000000000000000" pitchFamily="2" charset="2"/>
              <a:buChar char="v"/>
              <a:tabLst>
                <a:tab pos="457200" algn="l"/>
              </a:tabLst>
            </a:pPr>
            <a:r>
              <a:rPr lang="tr-TR" sz="18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Sen parkta oynarken yanına bir adam gelse, köpeğini kaybettiğini, onunla birlikte aramanı istese ne yaparsın?</a:t>
            </a:r>
          </a:p>
          <a:p>
            <a:pPr lvl="0">
              <a:lnSpc>
                <a:spcPct val="107000"/>
              </a:lnSpc>
              <a:spcAft>
                <a:spcPts val="800"/>
              </a:spcAft>
              <a:buFont typeface="Wingdings" panose="05000000000000000000" pitchFamily="2" charset="2"/>
              <a:buChar char="v"/>
              <a:tabLst>
                <a:tab pos="457200" algn="l"/>
              </a:tabLst>
            </a:pPr>
            <a:r>
              <a:rPr lang="tr-TR" sz="18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Sen yolda yürürken yanına bir  araba yanaşıp sana adres sorsa, kendilerini o adrese götürmelerini istese ne yaparsın?</a:t>
            </a:r>
          </a:p>
          <a:p>
            <a:pPr lvl="0">
              <a:lnSpc>
                <a:spcPct val="107000"/>
              </a:lnSpc>
              <a:spcAft>
                <a:spcPts val="800"/>
              </a:spcAft>
              <a:buFont typeface="Wingdings" panose="05000000000000000000" pitchFamily="2" charset="2"/>
              <a:buChar char="v"/>
              <a:tabLst>
                <a:tab pos="457200" algn="l"/>
              </a:tabLst>
            </a:pPr>
            <a:r>
              <a:rPr lang="tr-TR" sz="18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Okul çıkışında bir kadın gelse, annen hasta oldu hastanede yatıyor, seni ona götüreceğim dese ne yaparsın?</a:t>
            </a:r>
          </a:p>
          <a:p>
            <a:endParaRPr lang="tr-TR" sz="3200" dirty="0"/>
          </a:p>
        </p:txBody>
      </p:sp>
    </p:spTree>
    <p:extLst>
      <p:ext uri="{BB962C8B-B14F-4D97-AF65-F5344CB8AC3E}">
        <p14:creationId xmlns:p14="http://schemas.microsoft.com/office/powerpoint/2010/main" val="3834393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E86A4F8B-5003-4E7A-847C-12B6C1E00566}"/>
              </a:ext>
            </a:extLst>
          </p:cNvPr>
          <p:cNvSpPr>
            <a:spLocks noGrp="1"/>
          </p:cNvSpPr>
          <p:nvPr>
            <p:ph idx="1"/>
          </p:nvPr>
        </p:nvSpPr>
        <p:spPr>
          <a:xfrm>
            <a:off x="1327877" y="365166"/>
            <a:ext cx="6027897" cy="4417620"/>
          </a:xfrm>
        </p:spPr>
        <p:txBody>
          <a:bodyPr>
            <a:noAutofit/>
          </a:bodyPr>
          <a:lstStyle/>
          <a:p>
            <a:pPr>
              <a:buFont typeface="Wingdings" panose="05000000000000000000" pitchFamily="2" charset="2"/>
              <a:buChar char="v"/>
            </a:pPr>
            <a:r>
              <a:rPr lang="tr-TR" sz="1400" dirty="0">
                <a:solidFill>
                  <a:schemeClr val="tx1"/>
                </a:solidFill>
                <a:latin typeface="Abadi" panose="020B0604020104020204" pitchFamily="34" charset="0"/>
              </a:rPr>
              <a:t>Çocuğunuzla iyi bir iletişim içinde olun. Ailesiyle sağlıklı iletişim kurabilen, sevgi-saygı ortamında büyüyen çocuklar hem istismara uğrama konusunda daha az risk taşırlar, hem de başlarına gelen olumsuz olaylarda ailelerinden destek isteyebilirler. </a:t>
            </a:r>
          </a:p>
          <a:p>
            <a:pPr>
              <a:buFont typeface="Wingdings" panose="05000000000000000000" pitchFamily="2" charset="2"/>
              <a:buChar char="v"/>
            </a:pPr>
            <a:r>
              <a:rPr lang="tr-TR" sz="1400" dirty="0">
                <a:solidFill>
                  <a:schemeClr val="tx1"/>
                </a:solidFill>
                <a:latin typeface="Abadi" panose="020B0604020104020204" pitchFamily="34" charset="0"/>
              </a:rPr>
              <a:t>Çocuğunuzun öğretmeni, danışmanı ve okul müdürüyle tanışın. Okulun istismar konusundaki politikalarını öğrenin ve bu politikaların doğru uygulanması için işbirliği yapın. </a:t>
            </a:r>
          </a:p>
          <a:p>
            <a:pPr>
              <a:buFont typeface="Wingdings" panose="05000000000000000000" pitchFamily="2" charset="2"/>
              <a:buChar char="v"/>
            </a:pPr>
            <a:r>
              <a:rPr lang="tr-TR" sz="1400" dirty="0">
                <a:solidFill>
                  <a:schemeClr val="tx1"/>
                </a:solidFill>
                <a:latin typeface="Abadi" panose="020B0604020104020204" pitchFamily="34" charset="0"/>
              </a:rPr>
              <a:t> Çocuğunuzun sağlıklı arkadaşlıklar geliştirmesine yardımcı olun. Kalabalık içinde olmak güven verir ve zorbalar arkadaş çevresi olan çocukları daha az hedef seçerler. </a:t>
            </a:r>
          </a:p>
          <a:p>
            <a:pPr>
              <a:buFont typeface="Wingdings" panose="05000000000000000000" pitchFamily="2" charset="2"/>
              <a:buChar char="v"/>
            </a:pPr>
            <a:r>
              <a:rPr lang="tr-TR" sz="1400" dirty="0">
                <a:solidFill>
                  <a:schemeClr val="tx1"/>
                </a:solidFill>
                <a:latin typeface="Abadi" panose="020B0604020104020204" pitchFamily="34" charset="0"/>
              </a:rPr>
              <a:t> Çocuğunuza şiddetin kabul edilemez olduğunu öğretin. Çocukların % 60’ı istismara tanık olurlar. Bu çocuklar, diğerlerinin davranışlarını etkilemede ve mağdurlara yardımcı olmada hayati bir role sahiptir. Anne babalar, şiddeti hoş görmeyen değer sistemleri oluşturmada rol modeli olabilirler. </a:t>
            </a:r>
          </a:p>
          <a:p>
            <a:pPr>
              <a:buFont typeface="Wingdings" panose="05000000000000000000" pitchFamily="2" charset="2"/>
              <a:buChar char="v"/>
            </a:pPr>
            <a:r>
              <a:rPr lang="tr-TR" sz="1400" dirty="0">
                <a:solidFill>
                  <a:schemeClr val="tx1"/>
                </a:solidFill>
              </a:rPr>
              <a:t>İyi sırlar-kötü sırlar vardır:Gizlilik cinsel istismar uygulayan kişilerin en sık başvurduğu yollardan biridir. Bu nedenle çocuklara  onları endişelendiren, rahatsız eden, onları ürküten tüm sırların kötü sır olduğu , saklanmaması gerektiği tam tersine güvendikleri bir yetişkine anne-baba-öğretmen gibi anlatılması gerektiği öğretilmelidir.</a:t>
            </a:r>
            <a:endParaRPr lang="tr-TR" sz="1400" dirty="0">
              <a:solidFill>
                <a:schemeClr val="tx1"/>
              </a:solidFill>
              <a:latin typeface="Abadi" panose="020B0604020104020204" pitchFamily="34" charset="0"/>
            </a:endParaRPr>
          </a:p>
          <a:p>
            <a:pPr>
              <a:buFont typeface="Wingdings" panose="05000000000000000000" pitchFamily="2" charset="2"/>
              <a:buChar char="v"/>
            </a:pPr>
            <a:r>
              <a:rPr lang="tr-TR" sz="1400" dirty="0">
                <a:solidFill>
                  <a:schemeClr val="tx1"/>
                </a:solidFill>
                <a:latin typeface="Abadi" panose="020B0604020104020204" pitchFamily="34" charset="0"/>
              </a:rPr>
              <a:t>Çocuğunuza istismarı nasıl şikayet edeceklerini öğretin. Kendiniz de bu durumlarda nereden yardım istenebileceğini öğrenin. </a:t>
            </a:r>
          </a:p>
          <a:p>
            <a:endParaRPr lang="tr-TR" sz="1400" dirty="0">
              <a:solidFill>
                <a:schemeClr val="tx1"/>
              </a:solidFill>
            </a:endParaRPr>
          </a:p>
        </p:txBody>
      </p:sp>
      <p:sp>
        <p:nvSpPr>
          <p:cNvPr id="9218" name="AutoShape 2" descr="Test: İyi sırlar? Kötü sır? | Şiddet asla çözüm değ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9224" name="Picture 8" descr="Test: İyi sırlar? Kötü sır? | Şiddet asla çözüm değil!"/>
          <p:cNvPicPr>
            <a:picLocks noChangeAspect="1" noChangeArrowheads="1"/>
          </p:cNvPicPr>
          <p:nvPr/>
        </p:nvPicPr>
        <p:blipFill>
          <a:blip r:embed="rId2" cstate="print"/>
          <a:srcRect/>
          <a:stretch>
            <a:fillRect/>
          </a:stretch>
        </p:blipFill>
        <p:spPr bwMode="auto">
          <a:xfrm>
            <a:off x="7560623" y="1209304"/>
            <a:ext cx="3716976" cy="4013859"/>
          </a:xfrm>
          <a:prstGeom prst="rect">
            <a:avLst/>
          </a:prstGeom>
          <a:noFill/>
        </p:spPr>
      </p:pic>
    </p:spTree>
    <p:extLst>
      <p:ext uri="{BB962C8B-B14F-4D97-AF65-F5344CB8AC3E}">
        <p14:creationId xmlns:p14="http://schemas.microsoft.com/office/powerpoint/2010/main" val="2463990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3D9A6727-3458-4421-A4F6-D52767D24F6C}"/>
              </a:ext>
            </a:extLst>
          </p:cNvPr>
          <p:cNvSpPr>
            <a:spLocks noGrp="1"/>
          </p:cNvSpPr>
          <p:nvPr>
            <p:ph idx="1"/>
          </p:nvPr>
        </p:nvSpPr>
        <p:spPr>
          <a:xfrm>
            <a:off x="1229906" y="1273630"/>
            <a:ext cx="10178322" cy="3593591"/>
          </a:xfrm>
        </p:spPr>
        <p:txBody>
          <a:bodyPr>
            <a:normAutofit/>
          </a:bodyPr>
          <a:lstStyle/>
          <a:p>
            <a:pPr indent="0">
              <a:lnSpc>
                <a:spcPct val="107000"/>
              </a:lnSpc>
              <a:spcAft>
                <a:spcPts val="800"/>
              </a:spcAft>
              <a:buNone/>
            </a:pPr>
            <a:r>
              <a:rPr lang="tr-TR" b="1"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Yardım istemeyi öğretin</a:t>
            </a:r>
            <a:endParaRPr lang="tr-TR"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tr-TR"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Biri onlara kötü, rahatsız edici bir şey yaparsa arkadaşlarından ya da büyüklerinden yardım istemeyi öğretin. </a:t>
            </a:r>
          </a:p>
          <a:p>
            <a:pPr marL="342900" lvl="0" indent="-342900">
              <a:lnSpc>
                <a:spcPct val="107000"/>
              </a:lnSpc>
              <a:spcAft>
                <a:spcPts val="800"/>
              </a:spcAft>
              <a:buFont typeface="Times New Roman" panose="02020603050405020304" pitchFamily="18" charset="0"/>
              <a:buChar char="•"/>
              <a:tabLst>
                <a:tab pos="457200" algn="l"/>
              </a:tabLst>
            </a:pPr>
            <a:r>
              <a:rPr lang="tr-TR"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Ona doğru gelmeyen şeyleri size rahatlıkla söyleyebileceğini ifade edin. Bazen çocuklarımızın olayları abarttığını düşünürüz ne olursa olsun söylediklerini kulak ardı etmeyin.</a:t>
            </a:r>
          </a:p>
          <a:p>
            <a:pPr marL="342900" lvl="0" indent="-342900">
              <a:lnSpc>
                <a:spcPct val="107000"/>
              </a:lnSpc>
              <a:spcAft>
                <a:spcPts val="800"/>
              </a:spcAft>
              <a:buFont typeface="Times New Roman" panose="02020603050405020304" pitchFamily="18" charset="0"/>
              <a:buChar char="•"/>
              <a:tabLst>
                <a:tab pos="457200" algn="l"/>
              </a:tabLst>
            </a:pPr>
            <a:r>
              <a:rPr lang="tr-TR"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Çocuğunuza inanın eğer yardım istiyorsa bunu geri çevirmeyin. Çocuklar bu konularda çok ender yalan söylerler. </a:t>
            </a:r>
          </a:p>
        </p:txBody>
      </p:sp>
    </p:spTree>
    <p:extLst>
      <p:ext uri="{BB962C8B-B14F-4D97-AF65-F5344CB8AC3E}">
        <p14:creationId xmlns:p14="http://schemas.microsoft.com/office/powerpoint/2010/main" val="3866824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9CAFCABE-D7DB-454E-A789-6B04581E8F24}"/>
              </a:ext>
            </a:extLst>
          </p:cNvPr>
          <p:cNvGraphicFramePr>
            <a:graphicFrameLocks noGrp="1"/>
          </p:cNvGraphicFramePr>
          <p:nvPr>
            <p:ph idx="1"/>
            <p:extLst>
              <p:ext uri="{D42A27DB-BD31-4B8C-83A1-F6EECF244321}">
                <p14:modId xmlns:p14="http://schemas.microsoft.com/office/powerpoint/2010/main" val="1049838207"/>
              </p:ext>
            </p:extLst>
          </p:nvPr>
        </p:nvGraphicFramePr>
        <p:xfrm>
          <a:off x="1310640" y="245328"/>
          <a:ext cx="10193972" cy="5551281"/>
        </p:xfrm>
        <a:graphic>
          <a:graphicData uri="http://schemas.openxmlformats.org/drawingml/2006/table">
            <a:tbl>
              <a:tblPr firstRow="1" bandRow="1">
                <a:tableStyleId>{7DF18680-E054-41AD-8BC1-D1AEF772440D}</a:tableStyleId>
              </a:tblPr>
              <a:tblGrid>
                <a:gridCol w="5105400">
                  <a:extLst>
                    <a:ext uri="{9D8B030D-6E8A-4147-A177-3AD203B41FA5}">
                      <a16:colId xmlns="" xmlns:a16="http://schemas.microsoft.com/office/drawing/2014/main" val="472050939"/>
                    </a:ext>
                  </a:extLst>
                </a:gridCol>
                <a:gridCol w="5088572">
                  <a:extLst>
                    <a:ext uri="{9D8B030D-6E8A-4147-A177-3AD203B41FA5}">
                      <a16:colId xmlns="" xmlns:a16="http://schemas.microsoft.com/office/drawing/2014/main" val="1243035341"/>
                    </a:ext>
                  </a:extLst>
                </a:gridCol>
              </a:tblGrid>
              <a:tr h="776911">
                <a:tc>
                  <a:txBody>
                    <a:bodyPr/>
                    <a:lstStyle/>
                    <a:p>
                      <a:r>
                        <a:rPr lang="tr-TR" sz="1200" dirty="0">
                          <a:solidFill>
                            <a:schemeClr val="tx1"/>
                          </a:solidFill>
                        </a:rPr>
                        <a:t>Yanlış</a:t>
                      </a:r>
                    </a:p>
                    <a:p>
                      <a:r>
                        <a:rPr lang="tr-TR" sz="1200" dirty="0"/>
                        <a:t> </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200" dirty="0">
                          <a:solidFill>
                            <a:schemeClr val="tx1"/>
                          </a:solidFill>
                        </a:rPr>
                        <a:t>Doğru</a:t>
                      </a:r>
                    </a:p>
                    <a:p>
                      <a:endParaRPr lang="tr-TR" sz="1200" dirty="0"/>
                    </a:p>
                  </a:txBody>
                  <a:tcPr>
                    <a:noFill/>
                  </a:tcPr>
                </a:tc>
                <a:extLst>
                  <a:ext uri="{0D108BD9-81ED-4DB2-BD59-A6C34878D82A}">
                    <a16:rowId xmlns="" xmlns:a16="http://schemas.microsoft.com/office/drawing/2014/main" val="329448055"/>
                  </a:ext>
                </a:extLst>
              </a:tr>
              <a:tr h="1109873">
                <a:tc>
                  <a:txBody>
                    <a:bodyPr/>
                    <a:lstStyle/>
                    <a:p>
                      <a:r>
                        <a:rPr lang="tr-TR" sz="1200" dirty="0"/>
                        <a:t>Sakın kimsenin sana dokunmasına izin verme.</a:t>
                      </a:r>
                    </a:p>
                  </a:txBody>
                  <a:tcPr>
                    <a:noFill/>
                  </a:tcPr>
                </a:tc>
                <a:tc>
                  <a:txBody>
                    <a:bodyPr/>
                    <a:lstStyle/>
                    <a:p>
                      <a:r>
                        <a:rPr lang="tr-TR" sz="1200" dirty="0"/>
                        <a:t>Bedenin hakkında sen söz sahibisin, her zaman herkese hayır deme hakkın var; ben de dahil.</a:t>
                      </a:r>
                    </a:p>
                  </a:txBody>
                  <a:tcPr>
                    <a:noFill/>
                  </a:tcPr>
                </a:tc>
                <a:extLst>
                  <a:ext uri="{0D108BD9-81ED-4DB2-BD59-A6C34878D82A}">
                    <a16:rowId xmlns="" xmlns:a16="http://schemas.microsoft.com/office/drawing/2014/main" val="796750971"/>
                  </a:ext>
                </a:extLst>
              </a:tr>
              <a:tr h="1442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Kötü insanlar var. Seni kaçırırlar, sana zarar verirler. </a:t>
                      </a:r>
                    </a:p>
                    <a:p>
                      <a:endParaRPr lang="tr-TR" sz="1200" dirty="0"/>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200" dirty="0"/>
                        <a:t>Yetişkinlerin senden sır tutmanı istemeleri doğru değil. Böyle bir durum olursa gelip benimle paylaşmanı istiyorum. Benimle paylaşamayacağın hiçbir şey yok, bana her şeyi anlatabilirsin.</a:t>
                      </a:r>
                    </a:p>
                  </a:txBody>
                  <a:tcPr>
                    <a:noFill/>
                  </a:tcPr>
                </a:tc>
                <a:extLst>
                  <a:ext uri="{0D108BD9-81ED-4DB2-BD59-A6C34878D82A}">
                    <a16:rowId xmlns="" xmlns:a16="http://schemas.microsoft.com/office/drawing/2014/main" val="3638925623"/>
                  </a:ext>
                </a:extLst>
              </a:tr>
              <a:tr h="1131466">
                <a:tc>
                  <a:txBody>
                    <a:bodyPr/>
                    <a:lstStyle/>
                    <a:p>
                      <a:r>
                        <a:rPr lang="tr-TR" sz="1200" dirty="0"/>
                        <a:t>Oraların tehlikeli bölgeler, kimse dokunmamalı." </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200" dirty="0"/>
                        <a:t>Yetişkinlerin bedeninle ilgili sorular sormaları ve sana izin almadan dokunmaları doğru değil.</a:t>
                      </a:r>
                    </a:p>
                    <a:p>
                      <a:endParaRPr lang="tr-TR" sz="1200" dirty="0"/>
                    </a:p>
                  </a:txBody>
                  <a:tcPr>
                    <a:noFill/>
                  </a:tcPr>
                </a:tc>
                <a:extLst>
                  <a:ext uri="{0D108BD9-81ED-4DB2-BD59-A6C34878D82A}">
                    <a16:rowId xmlns="" xmlns:a16="http://schemas.microsoft.com/office/drawing/2014/main" val="3385888964"/>
                  </a:ext>
                </a:extLst>
              </a:tr>
              <a:tr h="450116">
                <a:tc>
                  <a:txBody>
                    <a:bodyPr/>
                    <a:lstStyle/>
                    <a:p>
                      <a:r>
                        <a:rPr lang="tr-TR" sz="1200" dirty="0"/>
                        <a:t>Bir daha duymayacağım</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Cinsellik gelişimin doğal bir parçası, bedeninle ilgili merak ettiğin her şeyi bana sorabilirsin.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p>
                  </a:txBody>
                  <a:tcPr>
                    <a:noFill/>
                  </a:tcPr>
                </a:tc>
                <a:extLst>
                  <a:ext uri="{0D108BD9-81ED-4DB2-BD59-A6C34878D82A}">
                    <a16:rowId xmlns="" xmlns:a16="http://schemas.microsoft.com/office/drawing/2014/main" val="1369391184"/>
                  </a:ext>
                </a:extLst>
              </a:tr>
              <a:tr h="450116">
                <a:tc>
                  <a:txBody>
                    <a:bodyPr/>
                    <a:lstStyle/>
                    <a:p>
                      <a:r>
                        <a:rPr lang="tr-TR" sz="1200" dirty="0"/>
                        <a:t>“Yasak, günah, ayıp..” </a:t>
                      </a:r>
                    </a:p>
                  </a:txBody>
                  <a:tcPr>
                    <a:noFill/>
                  </a:tcPr>
                </a:tc>
                <a:tc>
                  <a:txBody>
                    <a:bodyPr/>
                    <a:lstStyle/>
                    <a:p>
                      <a:r>
                        <a:rPr lang="tr-TR" sz="1200" dirty="0"/>
                        <a:t>Sen özelsin, bedeninin tamamı özel ve değerli.</a:t>
                      </a:r>
                    </a:p>
                  </a:txBody>
                  <a:tcPr>
                    <a:noFill/>
                  </a:tcPr>
                </a:tc>
                <a:extLst>
                  <a:ext uri="{0D108BD9-81ED-4DB2-BD59-A6C34878D82A}">
                    <a16:rowId xmlns="" xmlns:a16="http://schemas.microsoft.com/office/drawing/2014/main" val="2686688473"/>
                  </a:ext>
                </a:extLst>
              </a:tr>
            </a:tbl>
          </a:graphicData>
        </a:graphic>
      </p:graphicFrame>
    </p:spTree>
    <p:extLst>
      <p:ext uri="{BB962C8B-B14F-4D97-AF65-F5344CB8AC3E}">
        <p14:creationId xmlns:p14="http://schemas.microsoft.com/office/powerpoint/2010/main" val="3138700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ABB660B-957A-49EA-8C81-BD4970374750}"/>
              </a:ext>
            </a:extLst>
          </p:cNvPr>
          <p:cNvSpPr>
            <a:spLocks noGrp="1"/>
          </p:cNvSpPr>
          <p:nvPr>
            <p:ph type="title"/>
          </p:nvPr>
        </p:nvSpPr>
        <p:spPr/>
        <p:txBody>
          <a:bodyPr>
            <a:normAutofit/>
          </a:bodyPr>
          <a:lstStyle/>
          <a:p>
            <a:pPr algn="ctr"/>
            <a:r>
              <a:rPr lang="tr-TR" sz="2200" b="1"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BİR ÇOCUK İSTİSMARA MARUZ KALDIĞINI SÖYLERSE NE YAPMALIYIZ?</a:t>
            </a:r>
            <a:r>
              <a:rPr lang="tr-TR" sz="3200" dirty="0">
                <a:effectLst/>
                <a:latin typeface="Calibri" panose="020F0502020204030204" pitchFamily="34" charset="0"/>
                <a:ea typeface="Calibri" panose="020F0502020204030204" pitchFamily="34" charset="0"/>
                <a:cs typeface="Times New Roman" panose="02020603050405020304" pitchFamily="18" charset="0"/>
              </a:rPr>
              <a:t/>
            </a:r>
            <a:br>
              <a:rPr lang="tr-TR" sz="32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 xmlns:a16="http://schemas.microsoft.com/office/drawing/2014/main" id="{B5BA08E6-4B31-4B15-9900-BE7D4D72560E}"/>
              </a:ext>
            </a:extLst>
          </p:cNvPr>
          <p:cNvSpPr>
            <a:spLocks noGrp="1"/>
          </p:cNvSpPr>
          <p:nvPr>
            <p:ph idx="1"/>
          </p:nvPr>
        </p:nvSpPr>
        <p:spPr>
          <a:xfrm>
            <a:off x="2484119" y="2015731"/>
            <a:ext cx="8570735" cy="3597991"/>
          </a:xfrm>
        </p:spPr>
        <p:txBody>
          <a:bodyPr>
            <a:noAutofit/>
          </a:bodyPr>
          <a:lstStyle/>
          <a:p>
            <a:pPr marL="342900" lvl="0" indent="-342900">
              <a:lnSpc>
                <a:spcPct val="107000"/>
              </a:lnSpc>
              <a:spcAft>
                <a:spcPts val="800"/>
              </a:spcAft>
              <a:buFont typeface="Times New Roman" panose="02020603050405020304" pitchFamily="18" charset="0"/>
              <a:buChar char="•"/>
              <a:tabLst>
                <a:tab pos="457200" algn="l"/>
              </a:tabLst>
            </a:pPr>
            <a:r>
              <a:rPr lang="tr-TR" sz="16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Çocukla konuşmanın kesilmeyeceğinden emin olunan bir yer bulunmalı</a:t>
            </a:r>
          </a:p>
          <a:p>
            <a:pPr marL="342900" lvl="0" indent="-342900">
              <a:lnSpc>
                <a:spcPct val="107000"/>
              </a:lnSpc>
              <a:spcAft>
                <a:spcPts val="800"/>
              </a:spcAft>
              <a:buFont typeface="Times New Roman" panose="02020603050405020304" pitchFamily="18" charset="0"/>
              <a:buChar char="•"/>
              <a:tabLst>
                <a:tab pos="457200" algn="l"/>
              </a:tabLst>
            </a:pPr>
            <a:r>
              <a:rPr lang="tr-TR" sz="16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Kendi duygularınızı kontrol altında tutarak açıklıkla dinlemeli</a:t>
            </a:r>
          </a:p>
          <a:p>
            <a:pPr marL="342900" lvl="0" indent="-342900">
              <a:lnSpc>
                <a:spcPct val="107000"/>
              </a:lnSpc>
              <a:spcAft>
                <a:spcPts val="800"/>
              </a:spcAft>
              <a:buFont typeface="Times New Roman" panose="02020603050405020304" pitchFamily="18" charset="0"/>
              <a:buChar char="•"/>
              <a:tabLst>
                <a:tab pos="457200" algn="l"/>
              </a:tabLst>
            </a:pPr>
            <a:r>
              <a:rPr lang="tr-TR" sz="1600" dirty="0">
                <a:solidFill>
                  <a:schemeClr val="tx1"/>
                </a:solidFill>
                <a:latin typeface="Abadi" panose="020B0604020104020204" pitchFamily="34" charset="0"/>
              </a:rPr>
              <a:t>Çocuğun beyanını kabul edin, ona inanın</a:t>
            </a:r>
          </a:p>
          <a:p>
            <a:pPr marL="342900" lvl="0" indent="-342900">
              <a:lnSpc>
                <a:spcPct val="107000"/>
              </a:lnSpc>
              <a:spcAft>
                <a:spcPts val="800"/>
              </a:spcAft>
              <a:buFont typeface="Times New Roman" panose="02020603050405020304" pitchFamily="18" charset="0"/>
              <a:buChar char="•"/>
              <a:tabLst>
                <a:tab pos="457200" algn="l"/>
              </a:tabLst>
            </a:pPr>
            <a:r>
              <a:rPr lang="tr-TR" sz="16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Sakin kalmalı</a:t>
            </a:r>
          </a:p>
          <a:p>
            <a:pPr marL="342900" lvl="0" indent="-342900">
              <a:lnSpc>
                <a:spcPct val="107000"/>
              </a:lnSpc>
              <a:spcAft>
                <a:spcPts val="800"/>
              </a:spcAft>
              <a:buFont typeface="Times New Roman" panose="02020603050405020304" pitchFamily="18" charset="0"/>
              <a:buChar char="•"/>
              <a:tabLst>
                <a:tab pos="457200" algn="l"/>
              </a:tabLst>
            </a:pPr>
            <a:r>
              <a:rPr lang="tr-TR" sz="16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Ayrıntılar için baskı yapmadan sadece olayı anlatması için cesaretlendirmeli </a:t>
            </a:r>
          </a:p>
          <a:p>
            <a:pPr marL="342900" lvl="0" indent="-342900">
              <a:lnSpc>
                <a:spcPct val="107000"/>
              </a:lnSpc>
              <a:spcAft>
                <a:spcPts val="800"/>
              </a:spcAft>
              <a:buFont typeface="Times New Roman" panose="02020603050405020304" pitchFamily="18" charset="0"/>
              <a:buChar char="•"/>
              <a:tabLst>
                <a:tab pos="457200" algn="l"/>
              </a:tabLst>
            </a:pPr>
            <a:r>
              <a:rPr lang="tr-TR" sz="16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Neden? Sorusu ile başlayan sorulardan kaçınılmalı</a:t>
            </a:r>
          </a:p>
          <a:p>
            <a:pPr marL="342900" lvl="0" indent="-342900">
              <a:lnSpc>
                <a:spcPct val="107000"/>
              </a:lnSpc>
              <a:spcAft>
                <a:spcPts val="800"/>
              </a:spcAft>
              <a:buFont typeface="Times New Roman" panose="02020603050405020304" pitchFamily="18" charset="0"/>
              <a:buChar char="•"/>
              <a:tabLst>
                <a:tab pos="457200" algn="l"/>
              </a:tabLst>
            </a:pPr>
            <a:r>
              <a:rPr lang="tr-TR" sz="16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Anlattığı için takdir etmeli ve her zaman yanında olunduğu ona söylenmeli</a:t>
            </a:r>
          </a:p>
          <a:p>
            <a:pPr marL="342900" lvl="0" indent="-342900">
              <a:lnSpc>
                <a:spcPct val="107000"/>
              </a:lnSpc>
              <a:spcAft>
                <a:spcPts val="800"/>
              </a:spcAft>
              <a:buFont typeface="Times New Roman" panose="02020603050405020304" pitchFamily="18" charset="0"/>
              <a:buChar char="•"/>
              <a:tabLst>
                <a:tab pos="457200" algn="l"/>
              </a:tabLst>
            </a:pPr>
            <a:r>
              <a:rPr lang="tr-TR" sz="16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Gizlilik ilkesine bağlı kalarak sadece bu konu sorumlu kişilerle paylaşılmalıdır.</a:t>
            </a:r>
          </a:p>
          <a:p>
            <a:endParaRPr lang="tr-TR" sz="2800" dirty="0"/>
          </a:p>
        </p:txBody>
      </p:sp>
    </p:spTree>
    <p:extLst>
      <p:ext uri="{BB962C8B-B14F-4D97-AF65-F5344CB8AC3E}">
        <p14:creationId xmlns:p14="http://schemas.microsoft.com/office/powerpoint/2010/main" val="3773344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18E946E-0200-4237-9A48-56E95BF5B7D8}"/>
              </a:ext>
            </a:extLst>
          </p:cNvPr>
          <p:cNvSpPr>
            <a:spLocks noGrp="1"/>
          </p:cNvSpPr>
          <p:nvPr>
            <p:ph type="title"/>
          </p:nvPr>
        </p:nvSpPr>
        <p:spPr/>
        <p:txBody>
          <a:bodyPr/>
          <a:lstStyle/>
          <a:p>
            <a:pPr algn="ctr"/>
            <a:r>
              <a:rPr lang="tr-TR" b="1" dirty="0">
                <a:latin typeface="Abadi" panose="020B0604020104020204" pitchFamily="34" charset="0"/>
              </a:rPr>
              <a:t>Çocuk Hakları</a:t>
            </a:r>
          </a:p>
        </p:txBody>
      </p:sp>
      <p:sp>
        <p:nvSpPr>
          <p:cNvPr id="3" name="İçerik Yer Tutucusu 2">
            <a:extLst>
              <a:ext uri="{FF2B5EF4-FFF2-40B4-BE49-F238E27FC236}">
                <a16:creationId xmlns="" xmlns:a16="http://schemas.microsoft.com/office/drawing/2014/main" id="{7AA83676-7648-4C5A-A343-0F1CC7238FF4}"/>
              </a:ext>
            </a:extLst>
          </p:cNvPr>
          <p:cNvSpPr>
            <a:spLocks noGrp="1"/>
          </p:cNvSpPr>
          <p:nvPr>
            <p:ph idx="1"/>
          </p:nvPr>
        </p:nvSpPr>
        <p:spPr>
          <a:xfrm>
            <a:off x="1451579" y="2015732"/>
            <a:ext cx="5680741" cy="3450613"/>
          </a:xfrm>
        </p:spPr>
        <p:txBody>
          <a:bodyPr>
            <a:noAutofit/>
          </a:bodyPr>
          <a:lstStyle/>
          <a:p>
            <a:r>
              <a:rPr lang="tr-TR" dirty="0">
                <a:latin typeface="Abadi" panose="020B0604020104020204" pitchFamily="34" charset="0"/>
              </a:rPr>
              <a:t>0-18 yaş aralığındaki her birey çocuktur ve evrensel olarak kabul edilmiş bazı haklara sahiptir. Bunlar:</a:t>
            </a:r>
          </a:p>
          <a:p>
            <a:r>
              <a:rPr lang="tr-TR" dirty="0">
                <a:latin typeface="Abadi" panose="020B0604020104020204" pitchFamily="34" charset="0"/>
              </a:rPr>
              <a:t>Sağlıklı yaşam hakkı</a:t>
            </a:r>
          </a:p>
          <a:p>
            <a:r>
              <a:rPr lang="tr-TR" dirty="0">
                <a:latin typeface="Abadi" panose="020B0604020104020204" pitchFamily="34" charset="0"/>
              </a:rPr>
              <a:t>Eğitim hakkı</a:t>
            </a:r>
          </a:p>
          <a:p>
            <a:r>
              <a:rPr lang="tr-TR" dirty="0">
                <a:latin typeface="Abadi" panose="020B0604020104020204" pitchFamily="34" charset="0"/>
              </a:rPr>
              <a:t>Beslenme ve barınma hakkı</a:t>
            </a:r>
          </a:p>
          <a:p>
            <a:r>
              <a:rPr lang="tr-TR" dirty="0">
                <a:latin typeface="Abadi" panose="020B0604020104020204" pitchFamily="34" charset="0"/>
              </a:rPr>
              <a:t>Oyun (eğlence hakkı)</a:t>
            </a:r>
          </a:p>
          <a:p>
            <a:r>
              <a:rPr lang="tr-TR" dirty="0">
                <a:latin typeface="Abadi" panose="020B0604020104020204" pitchFamily="34" charset="0"/>
              </a:rPr>
              <a:t>Katılım: Kendisiyle ilgili kararlarda düşüncesini ifade etme gibi. </a:t>
            </a:r>
          </a:p>
          <a:p>
            <a:pPr marL="0" indent="0">
              <a:buNone/>
            </a:pPr>
            <a:r>
              <a:rPr lang="tr-TR" dirty="0">
                <a:latin typeface="Abadi" panose="020B0604020104020204" pitchFamily="34" charset="0"/>
              </a:rPr>
              <a:t>ve bu haklardan çocuğun mahrum edilmesi düzeyine göre ihmal ve istismar kavramıyla açıklanmaktadır.</a:t>
            </a:r>
          </a:p>
        </p:txBody>
      </p:sp>
      <p:pic>
        <p:nvPicPr>
          <p:cNvPr id="4" name="Resim 3">
            <a:extLst>
              <a:ext uri="{FF2B5EF4-FFF2-40B4-BE49-F238E27FC236}">
                <a16:creationId xmlns="" xmlns:a16="http://schemas.microsoft.com/office/drawing/2014/main" id="{A8D1C3D8-D0D3-4531-85E9-991828C72BAB}"/>
              </a:ext>
            </a:extLst>
          </p:cNvPr>
          <p:cNvPicPr>
            <a:picLocks noChangeAspect="1"/>
          </p:cNvPicPr>
          <p:nvPr/>
        </p:nvPicPr>
        <p:blipFill>
          <a:blip r:embed="rId2" cstate="print"/>
          <a:stretch>
            <a:fillRect/>
          </a:stretch>
        </p:blipFill>
        <p:spPr>
          <a:xfrm>
            <a:off x="7132320" y="1641174"/>
            <a:ext cx="4434840" cy="4199727"/>
          </a:xfrm>
          <a:prstGeom prst="rect">
            <a:avLst/>
          </a:prstGeom>
        </p:spPr>
      </p:pic>
    </p:spTree>
    <p:extLst>
      <p:ext uri="{BB962C8B-B14F-4D97-AF65-F5344CB8AC3E}">
        <p14:creationId xmlns:p14="http://schemas.microsoft.com/office/powerpoint/2010/main" val="1252325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48D696F-C4A1-4161-BECA-F877CECF2A39}"/>
              </a:ext>
            </a:extLst>
          </p:cNvPr>
          <p:cNvSpPr>
            <a:spLocks noGrp="1"/>
          </p:cNvSpPr>
          <p:nvPr>
            <p:ph type="title"/>
          </p:nvPr>
        </p:nvSpPr>
        <p:spPr/>
        <p:txBody>
          <a:bodyPr>
            <a:normAutofit fontScale="90000"/>
          </a:bodyPr>
          <a:lstStyle/>
          <a:p>
            <a:r>
              <a:rPr lang="tr-TR" sz="3200" b="1" dirty="0">
                <a:effectLst/>
                <a:latin typeface="Calibri" panose="020F0502020204030204" pitchFamily="34" charset="0"/>
                <a:ea typeface="Calibri" panose="020F0502020204030204" pitchFamily="34" charset="0"/>
                <a:cs typeface="Times New Roman" panose="02020603050405020304" pitchFamily="18" charset="0"/>
              </a:rPr>
              <a:t>Cinsel İstismara uğrayanlara nasıl yardımcı olabiliriz ? </a:t>
            </a:r>
            <a:r>
              <a:rPr lang="tr-TR" sz="3200" dirty="0">
                <a:effectLst/>
                <a:latin typeface="Calibri" panose="020F0502020204030204" pitchFamily="34" charset="0"/>
                <a:ea typeface="Calibri" panose="020F0502020204030204" pitchFamily="34" charset="0"/>
                <a:cs typeface="Times New Roman" panose="02020603050405020304" pitchFamily="18" charset="0"/>
              </a:rPr>
              <a:t/>
            </a:r>
            <a:br>
              <a:rPr lang="tr-TR" sz="32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 xmlns:a16="http://schemas.microsoft.com/office/drawing/2014/main" id="{A4D6C3DF-91AE-4CF0-AF24-29E213CE45B3}"/>
              </a:ext>
            </a:extLst>
          </p:cNvPr>
          <p:cNvSpPr>
            <a:spLocks noGrp="1"/>
          </p:cNvSpPr>
          <p:nvPr>
            <p:ph idx="1"/>
          </p:nvPr>
        </p:nvSpPr>
        <p:spPr/>
        <p:txBody>
          <a:bodyPr>
            <a:noAutofit/>
          </a:bodyPr>
          <a:lstStyle/>
          <a:p>
            <a:pPr marL="342900" lvl="0" indent="-342900">
              <a:lnSpc>
                <a:spcPct val="107000"/>
              </a:lnSpc>
              <a:spcAft>
                <a:spcPts val="800"/>
              </a:spcAft>
              <a:buFont typeface="Times New Roman" panose="02020603050405020304" pitchFamily="18" charset="0"/>
              <a:buChar char="•"/>
              <a:tabLst>
                <a:tab pos="457200" algn="l"/>
              </a:tabLst>
            </a:pPr>
            <a:r>
              <a:rPr lang="tr-TR" sz="24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Cinsel istismar oluşmuşsa mutlaka önce ilgili kurumlara başvurulmalı  vücutta ve giysilerde hiçbir temizlik yapılmadan muayeneye gidilmelidir. </a:t>
            </a:r>
          </a:p>
          <a:p>
            <a:pPr marL="342900" lvl="0" indent="-342900">
              <a:lnSpc>
                <a:spcPct val="107000"/>
              </a:lnSpc>
              <a:spcAft>
                <a:spcPts val="800"/>
              </a:spcAft>
              <a:buFont typeface="Times New Roman" panose="02020603050405020304" pitchFamily="18" charset="0"/>
              <a:buChar char="•"/>
              <a:tabLst>
                <a:tab pos="457200" algn="l"/>
              </a:tabLst>
            </a:pPr>
            <a:r>
              <a:rPr lang="tr-TR" sz="24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Deliller için ilk 72 saat çok önemlidir.</a:t>
            </a:r>
          </a:p>
          <a:p>
            <a:pPr marL="342900" lvl="0" indent="-342900">
              <a:lnSpc>
                <a:spcPct val="107000"/>
              </a:lnSpc>
              <a:spcAft>
                <a:spcPts val="800"/>
              </a:spcAft>
              <a:buFont typeface="Times New Roman" panose="02020603050405020304" pitchFamily="18" charset="0"/>
              <a:buChar char="•"/>
              <a:tabLst>
                <a:tab pos="457200" algn="l"/>
              </a:tabLst>
            </a:pPr>
            <a:r>
              <a:rPr lang="tr-TR" sz="24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Banyo yapmak, giysileri değiştirmek gibi davranışlar saldırganın ve suçun belirlenmesinde yardımcı olabilecek ipucu ve kanıtların yok olmasına yol açabilir.</a:t>
            </a:r>
          </a:p>
          <a:p>
            <a:pPr marL="0" lvl="0" indent="0">
              <a:lnSpc>
                <a:spcPct val="107000"/>
              </a:lnSpc>
              <a:spcAft>
                <a:spcPts val="800"/>
              </a:spcAft>
              <a:buNone/>
              <a:tabLst>
                <a:tab pos="457200" algn="l"/>
              </a:tabLst>
            </a:pPr>
            <a:r>
              <a:rPr lang="en-GB" sz="2400" i="1"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Her </a:t>
            </a:r>
            <a:r>
              <a:rPr lang="en-GB" sz="2400" i="1" dirty="0" err="1">
                <a:solidFill>
                  <a:schemeClr val="tx1"/>
                </a:solidFill>
                <a:effectLst/>
                <a:latin typeface="Abadi" panose="020B0604020104020204" pitchFamily="34" charset="0"/>
                <a:ea typeface="Calibri" panose="020F0502020204030204" pitchFamily="34" charset="0"/>
                <a:cs typeface="Times New Roman" panose="02020603050405020304" pitchFamily="18" charset="0"/>
              </a:rPr>
              <a:t>vatandaş</a:t>
            </a:r>
            <a:r>
              <a:rPr lang="en-GB" sz="2400" i="1"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 </a:t>
            </a:r>
            <a:r>
              <a:rPr lang="en-GB" sz="2400" i="1" dirty="0" err="1">
                <a:solidFill>
                  <a:schemeClr val="tx1"/>
                </a:solidFill>
                <a:effectLst/>
                <a:latin typeface="Abadi" panose="020B0604020104020204" pitchFamily="34" charset="0"/>
                <a:ea typeface="Calibri" panose="020F0502020204030204" pitchFamily="34" charset="0"/>
                <a:cs typeface="Times New Roman" panose="02020603050405020304" pitchFamily="18" charset="0"/>
              </a:rPr>
              <a:t>çocuğa</a:t>
            </a:r>
            <a:r>
              <a:rPr lang="en-GB" sz="2400" i="1"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 </a:t>
            </a:r>
            <a:r>
              <a:rPr lang="en-GB" sz="2400" i="1" dirty="0" err="1">
                <a:solidFill>
                  <a:schemeClr val="tx1"/>
                </a:solidFill>
                <a:effectLst/>
                <a:latin typeface="Abadi" panose="020B0604020104020204" pitchFamily="34" charset="0"/>
                <a:ea typeface="Calibri" panose="020F0502020204030204" pitchFamily="34" charset="0"/>
                <a:cs typeface="Times New Roman" panose="02020603050405020304" pitchFamily="18" charset="0"/>
              </a:rPr>
              <a:t>karşı</a:t>
            </a:r>
            <a:r>
              <a:rPr lang="en-GB" sz="2400" i="1"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 </a:t>
            </a:r>
            <a:r>
              <a:rPr lang="en-GB" sz="2400" i="1" dirty="0" err="1">
                <a:solidFill>
                  <a:schemeClr val="tx1"/>
                </a:solidFill>
                <a:effectLst/>
                <a:latin typeface="Abadi" panose="020B0604020104020204" pitchFamily="34" charset="0"/>
                <a:ea typeface="Calibri" panose="020F0502020204030204" pitchFamily="34" charset="0"/>
                <a:cs typeface="Times New Roman" panose="02020603050405020304" pitchFamily="18" charset="0"/>
              </a:rPr>
              <a:t>işlenmekte</a:t>
            </a:r>
            <a:r>
              <a:rPr lang="en-GB" sz="2400" i="1"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 </a:t>
            </a:r>
            <a:r>
              <a:rPr lang="en-GB" sz="2400" i="1" dirty="0" err="1">
                <a:solidFill>
                  <a:schemeClr val="tx1"/>
                </a:solidFill>
                <a:effectLst/>
                <a:latin typeface="Abadi" panose="020B0604020104020204" pitchFamily="34" charset="0"/>
                <a:ea typeface="Calibri" panose="020F0502020204030204" pitchFamily="34" charset="0"/>
                <a:cs typeface="Times New Roman" panose="02020603050405020304" pitchFamily="18" charset="0"/>
              </a:rPr>
              <a:t>olan</a:t>
            </a:r>
            <a:r>
              <a:rPr lang="en-GB" sz="2400" i="1"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 </a:t>
            </a:r>
            <a:r>
              <a:rPr lang="en-GB" sz="2400" i="1" dirty="0" err="1">
                <a:solidFill>
                  <a:schemeClr val="tx1"/>
                </a:solidFill>
                <a:effectLst/>
                <a:latin typeface="Abadi" panose="020B0604020104020204" pitchFamily="34" charset="0"/>
                <a:ea typeface="Calibri" panose="020F0502020204030204" pitchFamily="34" charset="0"/>
                <a:cs typeface="Times New Roman" panose="02020603050405020304" pitchFamily="18" charset="0"/>
              </a:rPr>
              <a:t>istismar</a:t>
            </a:r>
            <a:r>
              <a:rPr lang="en-GB" sz="2400" i="1"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 </a:t>
            </a:r>
            <a:r>
              <a:rPr lang="en-GB" sz="2400" i="1" dirty="0" err="1">
                <a:solidFill>
                  <a:schemeClr val="tx1"/>
                </a:solidFill>
                <a:effectLst/>
                <a:latin typeface="Abadi" panose="020B0604020104020204" pitchFamily="34" charset="0"/>
                <a:ea typeface="Calibri" panose="020F0502020204030204" pitchFamily="34" charset="0"/>
                <a:cs typeface="Times New Roman" panose="02020603050405020304" pitchFamily="18" charset="0"/>
              </a:rPr>
              <a:t>suçunu</a:t>
            </a:r>
            <a:r>
              <a:rPr lang="en-GB" sz="2400" i="1"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 </a:t>
            </a:r>
            <a:r>
              <a:rPr lang="en-GB" sz="2400" i="1" dirty="0" err="1">
                <a:solidFill>
                  <a:schemeClr val="tx1"/>
                </a:solidFill>
                <a:effectLst/>
                <a:latin typeface="Abadi" panose="020B0604020104020204" pitchFamily="34" charset="0"/>
                <a:ea typeface="Calibri" panose="020F0502020204030204" pitchFamily="34" charset="0"/>
                <a:cs typeface="Times New Roman" panose="02020603050405020304" pitchFamily="18" charset="0"/>
              </a:rPr>
              <a:t>bildirmekle</a:t>
            </a:r>
            <a:r>
              <a:rPr lang="en-GB" sz="2400" i="1"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 </a:t>
            </a:r>
            <a:r>
              <a:rPr lang="en-GB" sz="2400" i="1" dirty="0" err="1">
                <a:solidFill>
                  <a:schemeClr val="tx1"/>
                </a:solidFill>
                <a:effectLst/>
                <a:latin typeface="Abadi" panose="020B0604020104020204" pitchFamily="34" charset="0"/>
                <a:ea typeface="Calibri" panose="020F0502020204030204" pitchFamily="34" charset="0"/>
                <a:cs typeface="Times New Roman" panose="02020603050405020304" pitchFamily="18" charset="0"/>
              </a:rPr>
              <a:t>yükümlüdür</a:t>
            </a:r>
            <a:r>
              <a:rPr lang="tr-TR" sz="2400" i="1"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 </a:t>
            </a:r>
            <a:endParaRPr lang="tr-TR" sz="2400" dirty="0">
              <a:solidFill>
                <a:schemeClr val="tx1"/>
              </a:solidFill>
              <a:effectLst/>
              <a:latin typeface="Abadi" panose="020B0604020104020204" pitchFamily="34" charset="0"/>
              <a:ea typeface="Calibri" panose="020F0502020204030204" pitchFamily="34" charset="0"/>
              <a:cs typeface="Times New Roman" panose="02020603050405020304" pitchFamily="18" charset="0"/>
            </a:endParaRPr>
          </a:p>
          <a:p>
            <a:endParaRPr lang="tr-TR" sz="4000" dirty="0"/>
          </a:p>
        </p:txBody>
      </p:sp>
    </p:spTree>
    <p:extLst>
      <p:ext uri="{BB962C8B-B14F-4D97-AF65-F5344CB8AC3E}">
        <p14:creationId xmlns:p14="http://schemas.microsoft.com/office/powerpoint/2010/main" val="3260723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DD61E7B-702E-4DF0-83C7-A2BDE9DA5DE2}"/>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 xmlns:a16="http://schemas.microsoft.com/office/drawing/2014/main" id="{B718307B-2609-4E21-A6C5-37B87D91CF13}"/>
              </a:ext>
            </a:extLst>
          </p:cNvPr>
          <p:cNvSpPr>
            <a:spLocks noGrp="1"/>
          </p:cNvSpPr>
          <p:nvPr>
            <p:ph idx="1"/>
          </p:nvPr>
        </p:nvSpPr>
        <p:spPr/>
        <p:txBody>
          <a:bodyPr>
            <a:noAutofit/>
          </a:bodyPr>
          <a:lstStyle/>
          <a:p>
            <a:pPr marL="0" indent="0">
              <a:buNone/>
            </a:pPr>
            <a:r>
              <a:rPr lang="tr-TR" dirty="0">
                <a:solidFill>
                  <a:schemeClr val="tx1"/>
                </a:solidFill>
                <a:latin typeface="Abadi" panose="020B0604020104020204" pitchFamily="34" charset="0"/>
              </a:rPr>
              <a:t>Eğer çocuk istismarı göstergeleri , Türkiye’de çocuk istismarına ilişkin yasalar, çocuk istismarı veya ihmali ile ilgili sorularınız varsa lütfen aşağıda belirtilen kurumlara ulaşınız! </a:t>
            </a:r>
          </a:p>
          <a:p>
            <a:r>
              <a:rPr lang="tr-TR" dirty="0">
                <a:solidFill>
                  <a:schemeClr val="tx1"/>
                </a:solidFill>
                <a:latin typeface="Abadi" panose="020B0604020104020204" pitchFamily="34" charset="0"/>
              </a:rPr>
              <a:t>Bildirim, Destek ve Bilgi Merkezleri ALO 183 </a:t>
            </a:r>
          </a:p>
          <a:p>
            <a:r>
              <a:rPr lang="tr-TR" dirty="0">
                <a:solidFill>
                  <a:schemeClr val="tx1"/>
                </a:solidFill>
                <a:latin typeface="Abadi" panose="020B0604020104020204" pitchFamily="34" charset="0"/>
              </a:rPr>
              <a:t>Aile, Çalışma ve Sosyal Hizmetler Bakanlığı Sosyal Destek Hattı ALO 150</a:t>
            </a:r>
          </a:p>
          <a:p>
            <a:r>
              <a:rPr lang="tr-TR" dirty="0">
                <a:solidFill>
                  <a:schemeClr val="tx1"/>
                </a:solidFill>
                <a:latin typeface="Abadi" panose="020B0604020104020204" pitchFamily="34" charset="0"/>
              </a:rPr>
              <a:t> CİMER - Cumhurbaşkanlığı İletişim Merkezi (online başvuru)</a:t>
            </a:r>
          </a:p>
          <a:p>
            <a:r>
              <a:rPr lang="tr-TR" dirty="0">
                <a:solidFill>
                  <a:schemeClr val="tx1"/>
                </a:solidFill>
                <a:latin typeface="Abadi" panose="020B0604020104020204" pitchFamily="34" charset="0"/>
              </a:rPr>
              <a:t> ALO 155 Polis </a:t>
            </a:r>
          </a:p>
          <a:p>
            <a:r>
              <a:rPr lang="tr-TR" dirty="0">
                <a:solidFill>
                  <a:schemeClr val="tx1"/>
                </a:solidFill>
                <a:latin typeface="Abadi" panose="020B0604020104020204" pitchFamily="34" charset="0"/>
              </a:rPr>
              <a:t>ALO 156 Jandarma</a:t>
            </a:r>
          </a:p>
          <a:p>
            <a:r>
              <a:rPr lang="tr-TR" dirty="0">
                <a:solidFill>
                  <a:schemeClr val="tx1"/>
                </a:solidFill>
                <a:latin typeface="Abadi" panose="020B0604020104020204" pitchFamily="34" charset="0"/>
              </a:rPr>
              <a:t> İstanbul Aile, Çalışma ve Sosyal Hizmetler İl Müdürlüğü 0212 511 42 75 </a:t>
            </a:r>
          </a:p>
          <a:p>
            <a:r>
              <a:rPr lang="tr-TR" dirty="0">
                <a:solidFill>
                  <a:schemeClr val="tx1"/>
                </a:solidFill>
                <a:latin typeface="Abadi" panose="020B0604020104020204" pitchFamily="34" charset="0"/>
              </a:rPr>
              <a:t>Koza Şiddet Önleme ve İzleme Merkezi (ŞÖNİM) 0212 465 21 96 </a:t>
            </a:r>
          </a:p>
          <a:p>
            <a:r>
              <a:rPr lang="tr-TR" dirty="0">
                <a:solidFill>
                  <a:schemeClr val="tx1"/>
                </a:solidFill>
                <a:latin typeface="Abadi" panose="020B0604020104020204" pitchFamily="34" charset="0"/>
              </a:rPr>
              <a:t>Emniyet Müdürlükleri Çocuk Şube Müdürlükler</a:t>
            </a:r>
          </a:p>
        </p:txBody>
      </p:sp>
    </p:spTree>
    <p:extLst>
      <p:ext uri="{BB962C8B-B14F-4D97-AF65-F5344CB8AC3E}">
        <p14:creationId xmlns:p14="http://schemas.microsoft.com/office/powerpoint/2010/main" val="1723357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493;p54">
            <a:extLst>
              <a:ext uri="{FF2B5EF4-FFF2-40B4-BE49-F238E27FC236}">
                <a16:creationId xmlns="" xmlns:a16="http://schemas.microsoft.com/office/drawing/2014/main" id="{868FDEF0-F612-4FB5-A643-580AEC3E2549}"/>
              </a:ext>
            </a:extLst>
          </p:cNvPr>
          <p:cNvPicPr preferRelativeResize="0"/>
          <p:nvPr/>
        </p:nvPicPr>
        <p:blipFill rotWithShape="1">
          <a:blip r:embed="rId2" cstate="print">
            <a:alphaModFix/>
          </a:blip>
          <a:srcRect/>
          <a:stretch/>
        </p:blipFill>
        <p:spPr>
          <a:xfrm>
            <a:off x="965232" y="350520"/>
            <a:ext cx="10721340" cy="6126480"/>
          </a:xfrm>
          <a:prstGeom prst="rect">
            <a:avLst/>
          </a:prstGeom>
          <a:noFill/>
          <a:ln>
            <a:noFill/>
          </a:ln>
        </p:spPr>
      </p:pic>
      <p:pic>
        <p:nvPicPr>
          <p:cNvPr id="3" name="Picture 2" descr="Çocuklukta Ihmalin Izi: (Boşluk Hissi + Çözümler) 2 Kitap Kitabı"/>
          <p:cNvPicPr>
            <a:picLocks noChangeAspect="1" noChangeArrowheads="1"/>
          </p:cNvPicPr>
          <p:nvPr/>
        </p:nvPicPr>
        <p:blipFill>
          <a:blip r:embed="rId3" cstate="print"/>
          <a:srcRect/>
          <a:stretch>
            <a:fillRect/>
          </a:stretch>
        </p:blipFill>
        <p:spPr bwMode="auto">
          <a:xfrm>
            <a:off x="8738886" y="5023412"/>
            <a:ext cx="2442258" cy="1516283"/>
          </a:xfrm>
          <a:prstGeom prst="rect">
            <a:avLst/>
          </a:prstGeom>
          <a:noFill/>
        </p:spPr>
      </p:pic>
    </p:spTree>
    <p:extLst>
      <p:ext uri="{BB962C8B-B14F-4D97-AF65-F5344CB8AC3E}">
        <p14:creationId xmlns:p14="http://schemas.microsoft.com/office/powerpoint/2010/main" val="4125323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498;p55">
            <a:extLst>
              <a:ext uri="{FF2B5EF4-FFF2-40B4-BE49-F238E27FC236}">
                <a16:creationId xmlns="" xmlns:a16="http://schemas.microsoft.com/office/drawing/2014/main" id="{BD4FD853-5920-4A3A-8E25-7522AF8D5956}"/>
              </a:ext>
            </a:extLst>
          </p:cNvPr>
          <p:cNvPicPr preferRelativeResize="0"/>
          <p:nvPr/>
        </p:nvPicPr>
        <p:blipFill rotWithShape="1">
          <a:blip r:embed="rId2" cstate="print">
            <a:alphaModFix/>
          </a:blip>
          <a:srcRect/>
          <a:stretch/>
        </p:blipFill>
        <p:spPr>
          <a:xfrm>
            <a:off x="1158240" y="0"/>
            <a:ext cx="10683240" cy="6995160"/>
          </a:xfrm>
          <a:prstGeom prst="rect">
            <a:avLst/>
          </a:prstGeom>
          <a:noFill/>
          <a:ln>
            <a:noFill/>
          </a:ln>
        </p:spPr>
      </p:pic>
    </p:spTree>
    <p:extLst>
      <p:ext uri="{BB962C8B-B14F-4D97-AF65-F5344CB8AC3E}">
        <p14:creationId xmlns:p14="http://schemas.microsoft.com/office/powerpoint/2010/main" val="1034318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ADA5E98-0142-4761-A1D8-3B5D3BF0C94A}"/>
              </a:ext>
            </a:extLst>
          </p:cNvPr>
          <p:cNvSpPr>
            <a:spLocks noGrp="1"/>
          </p:cNvSpPr>
          <p:nvPr>
            <p:ph type="title"/>
          </p:nvPr>
        </p:nvSpPr>
        <p:spPr/>
        <p:txBody>
          <a:bodyPr/>
          <a:lstStyle/>
          <a:p>
            <a:pPr algn="ctr"/>
            <a:r>
              <a:rPr lang="tr-TR" b="1" dirty="0"/>
              <a:t>KAYNAKÇA</a:t>
            </a:r>
          </a:p>
        </p:txBody>
      </p:sp>
      <p:sp>
        <p:nvSpPr>
          <p:cNvPr id="3" name="İçerik Yer Tutucusu 2">
            <a:extLst>
              <a:ext uri="{FF2B5EF4-FFF2-40B4-BE49-F238E27FC236}">
                <a16:creationId xmlns="" xmlns:a16="http://schemas.microsoft.com/office/drawing/2014/main" id="{9AC6FB75-87E2-410A-B527-10E0F9223D64}"/>
              </a:ext>
            </a:extLst>
          </p:cNvPr>
          <p:cNvSpPr>
            <a:spLocks noGrp="1"/>
          </p:cNvSpPr>
          <p:nvPr>
            <p:ph idx="1"/>
          </p:nvPr>
        </p:nvSpPr>
        <p:spPr/>
        <p:txBody>
          <a:bodyPr>
            <a:normAutofit fontScale="92500" lnSpcReduction="20000"/>
          </a:bodyPr>
          <a:lstStyle/>
          <a:p>
            <a:r>
              <a:rPr lang="tr-TR" sz="1700" dirty="0">
                <a:solidFill>
                  <a:schemeClr val="tx1"/>
                </a:solidFill>
                <a:latin typeface="Abadi" panose="020B0604020104020204" pitchFamily="34" charset="0"/>
                <a:hlinkClick r:id="rId2"/>
              </a:rPr>
              <a:t>ola-ile-15-dakika-(online-anne).pdf (dergipdr.com)</a:t>
            </a:r>
            <a:endParaRPr lang="tr-TR" sz="1700" dirty="0">
              <a:solidFill>
                <a:schemeClr val="tx1"/>
              </a:solidFill>
              <a:latin typeface="Abadi" panose="020B0604020104020204" pitchFamily="34" charset="0"/>
            </a:endParaRPr>
          </a:p>
          <a:p>
            <a:r>
              <a:rPr lang="tr-TR" sz="1700" dirty="0">
                <a:solidFill>
                  <a:schemeClr val="tx1"/>
                </a:solidFill>
                <a:latin typeface="Abadi" panose="020B0604020104020204" pitchFamily="34" charset="0"/>
                <a:hlinkClick r:id="rId3"/>
              </a:rPr>
              <a:t>Çocuk İhmal ve İstismarı Bilgilendirme Kitapçığı | BAU | </a:t>
            </a:r>
            <a:r>
              <a:rPr lang="tr-TR" sz="1700" dirty="0" err="1">
                <a:solidFill>
                  <a:schemeClr val="tx1"/>
                </a:solidFill>
                <a:latin typeface="Abadi" panose="020B0604020104020204" pitchFamily="34" charset="0"/>
                <a:hlinkClick r:id="rId3"/>
              </a:rPr>
              <a:t>Bahçeşehir</a:t>
            </a:r>
            <a:r>
              <a:rPr lang="tr-TR" sz="1700" dirty="0">
                <a:solidFill>
                  <a:schemeClr val="tx1"/>
                </a:solidFill>
                <a:latin typeface="Abadi" panose="020B0604020104020204" pitchFamily="34" charset="0"/>
                <a:hlinkClick r:id="rId3"/>
              </a:rPr>
              <a:t> Üniversitesi</a:t>
            </a:r>
            <a:endParaRPr lang="tr-TR" sz="1700" dirty="0">
              <a:solidFill>
                <a:schemeClr val="tx1"/>
              </a:solidFill>
              <a:latin typeface="Abadi" panose="020B0604020104020204" pitchFamily="34" charset="0"/>
            </a:endParaRPr>
          </a:p>
          <a:p>
            <a:r>
              <a:rPr lang="tr-TR" sz="1700" dirty="0">
                <a:solidFill>
                  <a:schemeClr val="tx1"/>
                </a:solidFill>
                <a:latin typeface="Abadi" panose="020B0604020104020204" pitchFamily="34" charset="0"/>
                <a:hlinkClick r:id="rId4"/>
              </a:rPr>
              <a:t>cocuk_ihmalini_ve_istismarini_onleme_ogretmenler_ve_aileler_icin_egitim_klavuzu.pdf (ihd.org.tr)</a:t>
            </a:r>
            <a:endParaRPr lang="tr-TR" sz="1700" dirty="0">
              <a:solidFill>
                <a:schemeClr val="tx1"/>
              </a:solidFill>
              <a:latin typeface="Abadi" panose="020B0604020104020204" pitchFamily="34" charset="0"/>
            </a:endParaRPr>
          </a:p>
          <a:p>
            <a:r>
              <a:rPr lang="tr-TR" sz="1700" dirty="0" err="1">
                <a:solidFill>
                  <a:schemeClr val="tx1"/>
                </a:solidFill>
                <a:latin typeface="Abadi" panose="020B0604020104020204" pitchFamily="34" charset="0"/>
                <a:ea typeface="Arial"/>
                <a:cs typeface="Arial"/>
                <a:sym typeface="Arial"/>
              </a:rPr>
              <a:t>Karaçor</a:t>
            </a:r>
            <a:r>
              <a:rPr lang="tr-TR" sz="1700" dirty="0">
                <a:solidFill>
                  <a:schemeClr val="tx1"/>
                </a:solidFill>
                <a:latin typeface="Abadi" panose="020B0604020104020204" pitchFamily="34" charset="0"/>
                <a:ea typeface="Arial"/>
                <a:cs typeface="Arial"/>
                <a:sym typeface="Arial"/>
              </a:rPr>
              <a:t>, Ö. (2019). Rehber</a:t>
            </a:r>
            <a:r>
              <a:rPr lang="tr-TR" sz="1700" i="1" dirty="0">
                <a:solidFill>
                  <a:schemeClr val="tx1"/>
                </a:solidFill>
                <a:latin typeface="Abadi" panose="020B0604020104020204" pitchFamily="34" charset="0"/>
                <a:ea typeface="Arial"/>
                <a:cs typeface="Arial"/>
                <a:sym typeface="Arial"/>
              </a:rPr>
              <a:t> Öğretmenlerin Çocuk İhmal Ve İstismarına Yönelik Farkındalık Düzeylerinin İncelenmesi (Tarsus İlçesi Örneği) </a:t>
            </a:r>
            <a:r>
              <a:rPr lang="tr-TR" sz="1700" dirty="0">
                <a:solidFill>
                  <a:schemeClr val="tx1"/>
                </a:solidFill>
                <a:latin typeface="Abadi" panose="020B0604020104020204" pitchFamily="34" charset="0"/>
                <a:ea typeface="Arial"/>
                <a:cs typeface="Arial"/>
                <a:sym typeface="Arial"/>
              </a:rPr>
              <a:t>Selçuk Üniversitesi Sosyal Bilimler Enstitüsü Aile Danışmanlığı ve Eğitimi Anabilim Dalı, Aile Danışmanlığı ve Eğitimi Bilim Dalı, Konya.</a:t>
            </a:r>
          </a:p>
          <a:p>
            <a:r>
              <a:rPr lang="tr" sz="1700" dirty="0">
                <a:solidFill>
                  <a:schemeClr val="tx1"/>
                </a:solidFill>
                <a:latin typeface="Abadi" panose="020B0604020104020204" pitchFamily="34" charset="0"/>
              </a:rPr>
              <a:t>Cori, L. J. (2018). ‘</a:t>
            </a:r>
            <a:r>
              <a:rPr lang="tr" sz="1700" i="1" dirty="0">
                <a:solidFill>
                  <a:schemeClr val="tx1"/>
                </a:solidFill>
                <a:latin typeface="Abadi" panose="020B0604020104020204" pitchFamily="34" charset="0"/>
              </a:rPr>
              <a:t>Anne’nin Duygusal Yokluğu. </a:t>
            </a:r>
            <a:r>
              <a:rPr lang="tr" sz="1700" dirty="0">
                <a:solidFill>
                  <a:schemeClr val="tx1"/>
                </a:solidFill>
                <a:latin typeface="Abadi" panose="020B0604020104020204" pitchFamily="34" charset="0"/>
              </a:rPr>
              <a:t>(Çev. B. S. Haktanır). İstanbul: Koridor Yayıncılık. (Orijinal yayın tarihi, 2010)</a:t>
            </a:r>
          </a:p>
          <a:p>
            <a:r>
              <a:rPr lang="tr-TR" sz="1700" dirty="0">
                <a:solidFill>
                  <a:schemeClr val="tx1"/>
                </a:solidFill>
                <a:latin typeface="Abadi" panose="020B0604020104020204" pitchFamily="34" charset="0"/>
              </a:rPr>
              <a:t>Özgentürk, İ. (2014). Çocuk istismarı ve ihmal. </a:t>
            </a:r>
            <a:r>
              <a:rPr lang="tr-TR" sz="1700" i="1" dirty="0">
                <a:solidFill>
                  <a:schemeClr val="tx1"/>
                </a:solidFill>
                <a:latin typeface="Abadi" panose="020B0604020104020204" pitchFamily="34" charset="0"/>
              </a:rPr>
              <a:t>International </a:t>
            </a:r>
            <a:r>
              <a:rPr lang="tr-TR" sz="1700" i="1" dirty="0" err="1">
                <a:solidFill>
                  <a:schemeClr val="tx1"/>
                </a:solidFill>
                <a:latin typeface="Abadi" panose="020B0604020104020204" pitchFamily="34" charset="0"/>
              </a:rPr>
              <a:t>Journal</a:t>
            </a:r>
            <a:r>
              <a:rPr lang="tr-TR" sz="1700" i="1" dirty="0">
                <a:solidFill>
                  <a:schemeClr val="tx1"/>
                </a:solidFill>
                <a:latin typeface="Abadi" panose="020B0604020104020204" pitchFamily="34" charset="0"/>
              </a:rPr>
              <a:t> of Human </a:t>
            </a:r>
            <a:r>
              <a:rPr lang="tr-TR" sz="1700" i="1" dirty="0" err="1">
                <a:solidFill>
                  <a:schemeClr val="tx1"/>
                </a:solidFill>
                <a:latin typeface="Abadi" panose="020B0604020104020204" pitchFamily="34" charset="0"/>
              </a:rPr>
              <a:t>Sciences</a:t>
            </a:r>
            <a:r>
              <a:rPr lang="tr-TR" sz="1700" i="1" dirty="0">
                <a:solidFill>
                  <a:schemeClr val="tx1"/>
                </a:solidFill>
                <a:latin typeface="Abadi" panose="020B0604020104020204" pitchFamily="34" charset="0"/>
              </a:rPr>
              <a:t>,</a:t>
            </a:r>
            <a:r>
              <a:rPr lang="tr-TR" sz="1700" dirty="0">
                <a:solidFill>
                  <a:schemeClr val="tx1"/>
                </a:solidFill>
                <a:latin typeface="Abadi" panose="020B0604020104020204" pitchFamily="34" charset="0"/>
              </a:rPr>
              <a:t> </a:t>
            </a:r>
            <a:r>
              <a:rPr lang="tr-TR" sz="1700" i="1" dirty="0">
                <a:solidFill>
                  <a:schemeClr val="tx1"/>
                </a:solidFill>
                <a:latin typeface="Abadi" panose="020B0604020104020204" pitchFamily="34" charset="0"/>
              </a:rPr>
              <a:t>11</a:t>
            </a:r>
            <a:r>
              <a:rPr lang="tr-TR" sz="1700" dirty="0">
                <a:solidFill>
                  <a:schemeClr val="tx1"/>
                </a:solidFill>
                <a:latin typeface="Abadi" panose="020B0604020104020204" pitchFamily="34" charset="0"/>
              </a:rPr>
              <a:t>(2), 266-279.</a:t>
            </a:r>
          </a:p>
          <a:p>
            <a:r>
              <a:rPr lang="tr-TR" sz="1700" dirty="0">
                <a:solidFill>
                  <a:schemeClr val="tx1"/>
                </a:solidFill>
                <a:latin typeface="Abadi" panose="020B0604020104020204" pitchFamily="34" charset="0"/>
              </a:rPr>
              <a:t>Ünal, F. (2008). Ailede Çocuk İstismarı ve İhmali. </a:t>
            </a:r>
            <a:r>
              <a:rPr lang="tr-TR" sz="1700" i="1" dirty="0">
                <a:solidFill>
                  <a:schemeClr val="tx1"/>
                </a:solidFill>
                <a:latin typeface="Abadi" panose="020B0604020104020204" pitchFamily="34" charset="0"/>
              </a:rPr>
              <a:t>Türkiye Sosyal Araştırmalar Dergisi, </a:t>
            </a:r>
            <a:r>
              <a:rPr lang="tr-TR" sz="1700" dirty="0">
                <a:solidFill>
                  <a:schemeClr val="tx1"/>
                </a:solidFill>
                <a:latin typeface="Abadi" panose="020B0604020104020204" pitchFamily="34" charset="0"/>
              </a:rPr>
              <a:t>1, 9-18.</a:t>
            </a:r>
          </a:p>
          <a:p>
            <a:r>
              <a:rPr lang="tr-TR" sz="1700" b="0" i="0" u="none" strike="noStrike" cap="none" dirty="0" err="1">
                <a:solidFill>
                  <a:schemeClr val="tx1"/>
                </a:solidFill>
                <a:latin typeface="Abadi" panose="020B0604020104020204" pitchFamily="34" charset="0"/>
                <a:ea typeface="Arial"/>
                <a:cs typeface="Arial"/>
                <a:sym typeface="Arial"/>
              </a:rPr>
              <a:t>Alabay</a:t>
            </a:r>
            <a:r>
              <a:rPr lang="tr-TR" sz="1700" b="0" i="0" u="none" strike="noStrike" cap="none" dirty="0">
                <a:solidFill>
                  <a:schemeClr val="tx1"/>
                </a:solidFill>
                <a:latin typeface="Abadi" panose="020B0604020104020204" pitchFamily="34" charset="0"/>
                <a:ea typeface="Arial"/>
                <a:cs typeface="Arial"/>
                <a:sym typeface="Arial"/>
              </a:rPr>
              <a:t>, E. (2020). Cinsel İstismar Ve Cinsel İstismarı Önleme Amaçlı </a:t>
            </a:r>
            <a:endParaRPr lang="tr-TR" sz="1700" dirty="0">
              <a:solidFill>
                <a:schemeClr val="tx1"/>
              </a:solidFill>
              <a:latin typeface="Abadi" panose="020B0604020104020204" pitchFamily="34" charset="0"/>
            </a:endParaRPr>
          </a:p>
          <a:p>
            <a:pPr marL="0" marR="0" lvl="0" indent="0" algn="l" rtl="0">
              <a:lnSpc>
                <a:spcPct val="100000"/>
              </a:lnSpc>
              <a:spcBef>
                <a:spcPts val="0"/>
              </a:spcBef>
              <a:spcAft>
                <a:spcPts val="0"/>
              </a:spcAft>
              <a:buNone/>
            </a:pPr>
            <a:r>
              <a:rPr lang="tr-TR" sz="1700" b="0" i="0" u="none" strike="noStrike" cap="none" dirty="0">
                <a:solidFill>
                  <a:schemeClr val="tx1"/>
                </a:solidFill>
                <a:latin typeface="Abadi" panose="020B0604020104020204" pitchFamily="34" charset="0"/>
                <a:ea typeface="Arial"/>
                <a:cs typeface="Arial"/>
                <a:sym typeface="Arial"/>
              </a:rPr>
              <a:t>	Oluşturulmuş Erken Müdahale Program Örnekler. </a:t>
            </a:r>
            <a:r>
              <a:rPr lang="tr-TR" sz="1700" b="0" i="1" u="none" strike="noStrike" cap="none" dirty="0">
                <a:solidFill>
                  <a:schemeClr val="tx1"/>
                </a:solidFill>
                <a:latin typeface="Abadi" panose="020B0604020104020204" pitchFamily="34" charset="0"/>
                <a:ea typeface="Arial"/>
                <a:cs typeface="Arial"/>
                <a:sym typeface="Arial"/>
              </a:rPr>
              <a:t>Avrasya Sosyal  ve 	Ekonomi Araştırmaları Dergisi.7</a:t>
            </a:r>
            <a:r>
              <a:rPr lang="tr-TR" sz="1700" b="0" i="0" u="none" strike="noStrike" cap="none" dirty="0">
                <a:solidFill>
                  <a:schemeClr val="tx1"/>
                </a:solidFill>
                <a:latin typeface="Abadi" panose="020B0604020104020204" pitchFamily="34" charset="0"/>
                <a:ea typeface="Arial"/>
                <a:cs typeface="Arial"/>
                <a:sym typeface="Arial"/>
              </a:rPr>
              <a:t>(12), 32-43.</a:t>
            </a:r>
            <a:endParaRPr lang="tr-TR" sz="1700" dirty="0">
              <a:solidFill>
                <a:schemeClr val="tx1"/>
              </a:solidFill>
              <a:latin typeface="Abadi" panose="020B0604020104020204" pitchFamily="34" charset="0"/>
            </a:endParaRPr>
          </a:p>
          <a:p>
            <a:endParaRPr lang="tr-TR" sz="1700" dirty="0">
              <a:solidFill>
                <a:schemeClr val="tx1"/>
              </a:solidFill>
              <a:latin typeface="Abadi" panose="020B0604020104020204" pitchFamily="34" charset="0"/>
              <a:ea typeface="Arial"/>
              <a:cs typeface="Arial"/>
              <a:sym typeface="Arial"/>
            </a:endParaRPr>
          </a:p>
          <a:p>
            <a:endParaRPr lang="tr-TR" dirty="0"/>
          </a:p>
        </p:txBody>
      </p:sp>
    </p:spTree>
    <p:extLst>
      <p:ext uri="{BB962C8B-B14F-4D97-AF65-F5344CB8AC3E}">
        <p14:creationId xmlns:p14="http://schemas.microsoft.com/office/powerpoint/2010/main" val="69410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D689E45-2E62-4167-82E7-76B16CD699DC}"/>
              </a:ext>
            </a:extLst>
          </p:cNvPr>
          <p:cNvSpPr>
            <a:spLocks noGrp="1"/>
          </p:cNvSpPr>
          <p:nvPr>
            <p:ph type="title"/>
          </p:nvPr>
        </p:nvSpPr>
        <p:spPr/>
        <p:txBody>
          <a:bodyPr/>
          <a:lstStyle/>
          <a:p>
            <a:pPr algn="ctr"/>
            <a:r>
              <a:rPr lang="tr-TR" b="1" dirty="0">
                <a:latin typeface="Abadi" panose="020B0604020104020204" pitchFamily="34" charset="0"/>
              </a:rPr>
              <a:t>İstatistiklere göre çocuk ihmal ve istismarı</a:t>
            </a:r>
          </a:p>
        </p:txBody>
      </p:sp>
      <p:sp>
        <p:nvSpPr>
          <p:cNvPr id="3" name="İçerik Yer Tutucusu 2">
            <a:extLst>
              <a:ext uri="{FF2B5EF4-FFF2-40B4-BE49-F238E27FC236}">
                <a16:creationId xmlns="" xmlns:a16="http://schemas.microsoft.com/office/drawing/2014/main" id="{7237B1C6-4E81-4729-8263-35C88DBCE04B}"/>
              </a:ext>
            </a:extLst>
          </p:cNvPr>
          <p:cNvSpPr>
            <a:spLocks noGrp="1"/>
          </p:cNvSpPr>
          <p:nvPr>
            <p:ph idx="1"/>
          </p:nvPr>
        </p:nvSpPr>
        <p:spPr>
          <a:xfrm>
            <a:off x="1676400" y="2015732"/>
            <a:ext cx="7132320" cy="4385068"/>
          </a:xfrm>
        </p:spPr>
        <p:txBody>
          <a:bodyPr>
            <a:noAutofit/>
          </a:bodyPr>
          <a:lstStyle/>
          <a:p>
            <a:r>
              <a:rPr lang="tr-TR" sz="1600" dirty="0">
                <a:latin typeface="Abadi" panose="020B0604020104020204" pitchFamily="34" charset="0"/>
              </a:rPr>
              <a:t>TBMM bünyesinde kurulan Çocuklarda ve Gençlerde Artan Şiddet Eğilimi ile Okullarda Meydana Gelen Olayları Araştırma  Komisyonu tarafından Türkiye’de orta öğrenime devam eden 13-18 yaş grubu 26.009 öğrencinin karşılaştığı şiddetin incelediği bir araştırmada öğrencilerin %22 si fiziksel, %53’ü sözel, %36’sı duygusal ve %15.8’i cinsel istismarla karşılaştığını belirtmiştir.</a:t>
            </a:r>
          </a:p>
          <a:p>
            <a:r>
              <a:rPr lang="tr-TR" sz="1600" dirty="0">
                <a:latin typeface="Abadi" panose="020B0604020104020204" pitchFamily="34" charset="0"/>
              </a:rPr>
              <a:t>İnsan Hakları Derneğinin yayınlamış olduğu istatistik verilerine göre dünya çapında istismara uğrayan çocuk oranı %1 ile %10 arasındadır. Bu oran Türkiye’de %10 ile %53 arasında değişmektedir.</a:t>
            </a:r>
          </a:p>
          <a:p>
            <a:pPr marL="0" indent="0">
              <a:buNone/>
            </a:pPr>
            <a:r>
              <a:rPr lang="tr-TR" sz="1600" dirty="0">
                <a:latin typeface="Abadi" panose="020B0604020104020204" pitchFamily="34" charset="0"/>
              </a:rPr>
              <a:t>Yapılan araştırmalara göre;</a:t>
            </a:r>
          </a:p>
          <a:p>
            <a:r>
              <a:rPr lang="tr-TR" sz="1600" dirty="0">
                <a:latin typeface="Abadi" panose="020B0604020104020204" pitchFamily="34" charset="0"/>
              </a:rPr>
              <a:t> istismara uğrama oranı çocuğun yaşıyla doğru orantılıdır.(6 yaştan sonra artıyor 12-18 en fazla)</a:t>
            </a:r>
          </a:p>
          <a:p>
            <a:r>
              <a:rPr lang="tr-TR" sz="1600" dirty="0">
                <a:latin typeface="Abadi" panose="020B0604020104020204" pitchFamily="34" charset="0"/>
              </a:rPr>
              <a:t>Aile içinde yapılan istismar aile dışında yapılan istismardan fazladır.</a:t>
            </a:r>
          </a:p>
          <a:p>
            <a:r>
              <a:rPr lang="tr-TR" sz="1600" dirty="0">
                <a:latin typeface="Abadi" panose="020B0604020104020204" pitchFamily="34" charset="0"/>
              </a:rPr>
              <a:t>Son yıllarda istismara uğrayan çocuk sayısında artış olmuştur.</a:t>
            </a:r>
          </a:p>
        </p:txBody>
      </p:sp>
      <p:graphicFrame>
        <p:nvGraphicFramePr>
          <p:cNvPr id="10" name="Grafik 9">
            <a:extLst>
              <a:ext uri="{FF2B5EF4-FFF2-40B4-BE49-F238E27FC236}">
                <a16:creationId xmlns="" xmlns:a16="http://schemas.microsoft.com/office/drawing/2014/main" id="{24950D40-3CBE-45A7-9AB2-D54AB5B72D24}"/>
              </a:ext>
            </a:extLst>
          </p:cNvPr>
          <p:cNvGraphicFramePr/>
          <p:nvPr>
            <p:extLst>
              <p:ext uri="{D42A27DB-BD31-4B8C-83A1-F6EECF244321}">
                <p14:modId xmlns:p14="http://schemas.microsoft.com/office/powerpoint/2010/main" val="4040168564"/>
              </p:ext>
            </p:extLst>
          </p:nvPr>
        </p:nvGraphicFramePr>
        <p:xfrm>
          <a:off x="8808720" y="2128149"/>
          <a:ext cx="3048000" cy="36478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3718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478D02F-AA58-4F51-82DE-5C6E0F2B9E17}"/>
              </a:ext>
            </a:extLst>
          </p:cNvPr>
          <p:cNvSpPr>
            <a:spLocks noGrp="1"/>
          </p:cNvSpPr>
          <p:nvPr>
            <p:ph type="title"/>
          </p:nvPr>
        </p:nvSpPr>
        <p:spPr/>
        <p:txBody>
          <a:bodyPr/>
          <a:lstStyle/>
          <a:p>
            <a:pPr algn="ctr"/>
            <a:r>
              <a:rPr lang="tr-TR" b="1" dirty="0">
                <a:latin typeface="Abadi" panose="020B0604020104020204" pitchFamily="34" charset="0"/>
              </a:rPr>
              <a:t>Çocuk ihmali</a:t>
            </a:r>
          </a:p>
        </p:txBody>
      </p:sp>
      <p:sp>
        <p:nvSpPr>
          <p:cNvPr id="3" name="İçerik Yer Tutucusu 2">
            <a:extLst>
              <a:ext uri="{FF2B5EF4-FFF2-40B4-BE49-F238E27FC236}">
                <a16:creationId xmlns="" xmlns:a16="http://schemas.microsoft.com/office/drawing/2014/main" id="{626A1B21-E2CF-4A42-BDF6-7D2D81429DFA}"/>
              </a:ext>
            </a:extLst>
          </p:cNvPr>
          <p:cNvSpPr>
            <a:spLocks noGrp="1"/>
          </p:cNvSpPr>
          <p:nvPr>
            <p:ph idx="1"/>
          </p:nvPr>
        </p:nvSpPr>
        <p:spPr/>
        <p:txBody>
          <a:bodyPr>
            <a:normAutofit/>
          </a:bodyPr>
          <a:lstStyle/>
          <a:p>
            <a:pPr marL="0" indent="0" algn="ctr">
              <a:buNone/>
            </a:pPr>
            <a:r>
              <a:rPr lang="tr-TR" sz="2800" dirty="0">
                <a:latin typeface="Abadi" panose="020B0604020104020204" pitchFamily="34" charset="0"/>
              </a:rPr>
              <a:t>Çocuk ihmali ; 18 yaşın altındaki çocukların ya da ergenlerin fiziksel ve psikolojik sağlıkları ve gelişmeleri için temel olan beslenme, korunma, sevgi, gözetim, eğitim ve yol gösterme gibi gereksinimlerinin kendilerine bakıp gözetmekle yükümlü kişilerce yeterince karşılanmamasıdır. </a:t>
            </a:r>
          </a:p>
        </p:txBody>
      </p:sp>
    </p:spTree>
    <p:extLst>
      <p:ext uri="{BB962C8B-B14F-4D97-AF65-F5344CB8AC3E}">
        <p14:creationId xmlns:p14="http://schemas.microsoft.com/office/powerpoint/2010/main" val="2104914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24E53806-80D0-47C7-B653-0B078F6C495A}"/>
              </a:ext>
            </a:extLst>
          </p:cNvPr>
          <p:cNvSpPr>
            <a:spLocks noGrp="1"/>
          </p:cNvSpPr>
          <p:nvPr>
            <p:ph idx="1"/>
          </p:nvPr>
        </p:nvSpPr>
        <p:spPr>
          <a:xfrm>
            <a:off x="1349650" y="533400"/>
            <a:ext cx="5541008" cy="4627735"/>
          </a:xfrm>
        </p:spPr>
        <p:txBody>
          <a:bodyPr>
            <a:noAutofit/>
          </a:bodyPr>
          <a:lstStyle/>
          <a:p>
            <a:r>
              <a:rPr lang="tr" sz="1400" b="1" i="0" u="none" strike="noStrike" cap="none" dirty="0">
                <a:solidFill>
                  <a:srgbClr val="0000FF"/>
                </a:solidFill>
                <a:latin typeface="Abadi" panose="020B0604020104020204" pitchFamily="34" charset="0"/>
                <a:ea typeface="Nunito"/>
                <a:cs typeface="Nunito"/>
                <a:sym typeface="Nunito"/>
              </a:rPr>
              <a:t>Fiziksel İhmal:</a:t>
            </a:r>
            <a:r>
              <a:rPr lang="tr" sz="1400" b="0" i="0" u="none" strike="noStrike" cap="none" dirty="0">
                <a:solidFill>
                  <a:srgbClr val="000000"/>
                </a:solidFill>
                <a:latin typeface="Abadi" panose="020B0604020104020204" pitchFamily="34" charset="0"/>
                <a:ea typeface="Nunito"/>
                <a:cs typeface="Nunito"/>
                <a:sym typeface="Nunito"/>
              </a:rPr>
              <a:t>Çocuğun barınma, giyinme, beslenme, sağlık hizmetinden yararlanma, temizlik vb ihtiyaçlarının karşılanmaması durumu.</a:t>
            </a:r>
          </a:p>
          <a:p>
            <a:r>
              <a:rPr lang="tr" sz="1400" b="1" i="0" u="none" strike="noStrike" cap="none" dirty="0">
                <a:solidFill>
                  <a:srgbClr val="0000FF"/>
                </a:solidFill>
                <a:latin typeface="Abadi" panose="020B0604020104020204" pitchFamily="34" charset="0"/>
                <a:ea typeface="Nunito"/>
                <a:cs typeface="Nunito"/>
                <a:sym typeface="Nunito"/>
              </a:rPr>
              <a:t>Duygusal İhmal:</a:t>
            </a:r>
            <a:r>
              <a:rPr lang="tr" sz="1400" b="0" i="0" u="none" strike="noStrike" cap="none" dirty="0">
                <a:solidFill>
                  <a:srgbClr val="000000"/>
                </a:solidFill>
                <a:latin typeface="Abadi" panose="020B0604020104020204" pitchFamily="34" charset="0"/>
                <a:ea typeface="Nunito"/>
                <a:cs typeface="Nunito"/>
                <a:sym typeface="Nunito"/>
              </a:rPr>
              <a:t> Çocuğun duygusal anlamda ihtiyaçlarının karşılanmaması ,reddedilmesi, sürekli azarlanması, çocuk için gerekli olan sevgi ve ilgi ihtiyacının giderilmemesi gibi pek çok davranış ve tutumu içerirken aynı zamanda aşırı koruyucu tutumla çocuğun gelişiminin engellenmesi de duygusal ihmal kapsamı</a:t>
            </a:r>
            <a:r>
              <a:rPr lang="tr" sz="1400" dirty="0">
                <a:solidFill>
                  <a:srgbClr val="000000"/>
                </a:solidFill>
                <a:latin typeface="Abadi" panose="020B0604020104020204" pitchFamily="34" charset="0"/>
                <a:ea typeface="Nunito"/>
                <a:cs typeface="Nunito"/>
                <a:sym typeface="Nunito"/>
              </a:rPr>
              <a:t>ndadır.</a:t>
            </a:r>
          </a:p>
          <a:p>
            <a:r>
              <a:rPr lang="tr" sz="1400" b="1" i="0" u="none" strike="noStrike" cap="none" dirty="0">
                <a:solidFill>
                  <a:srgbClr val="0000FF"/>
                </a:solidFill>
                <a:latin typeface="Abadi" panose="020B0604020104020204" pitchFamily="34" charset="0"/>
                <a:ea typeface="Nunito"/>
                <a:cs typeface="Nunito"/>
                <a:sym typeface="Nunito"/>
              </a:rPr>
              <a:t>Cinsel İhmal:</a:t>
            </a:r>
            <a:r>
              <a:rPr lang="tr" sz="1400" b="0" i="0" u="none" strike="noStrike" cap="none" dirty="0">
                <a:solidFill>
                  <a:srgbClr val="0000FF"/>
                </a:solidFill>
                <a:latin typeface="Abadi" panose="020B0604020104020204" pitchFamily="34" charset="0"/>
                <a:ea typeface="Nunito"/>
                <a:cs typeface="Nunito"/>
                <a:sym typeface="Nunito"/>
              </a:rPr>
              <a:t> </a:t>
            </a:r>
            <a:r>
              <a:rPr lang="tr" sz="1400" b="0" i="0" u="none" strike="noStrike" cap="none" dirty="0">
                <a:solidFill>
                  <a:srgbClr val="000000"/>
                </a:solidFill>
                <a:latin typeface="Abadi" panose="020B0604020104020204" pitchFamily="34" charset="0"/>
                <a:ea typeface="Nunito"/>
                <a:cs typeface="Nunito"/>
                <a:sym typeface="Nunito"/>
              </a:rPr>
              <a:t>Çocuğun cinsel açıdan sömürülmesine karşı yeterince korunmaması durumudur (Tezdiğ, 2017). Ayrıca çocuğun cinsel gelişimine önem verilmemesi, kayıtsız kalınması ve cinsel açıdan kullanılmasına karşı korunmaması da çocuğun cinsel yönden ihmal edilmesidir.</a:t>
            </a:r>
          </a:p>
          <a:p>
            <a:r>
              <a:rPr lang="tr" sz="1400" b="1" dirty="0">
                <a:solidFill>
                  <a:srgbClr val="0000FF"/>
                </a:solidFill>
                <a:latin typeface="Abadi" panose="020B0604020104020204" pitchFamily="34" charset="0"/>
                <a:ea typeface="Nunito"/>
                <a:cs typeface="Nunito"/>
                <a:sym typeface="Nunito"/>
              </a:rPr>
              <a:t>Eğitimsel İhmal:</a:t>
            </a:r>
            <a:r>
              <a:rPr lang="tr" sz="1400" b="1" dirty="0">
                <a:latin typeface="Abadi" panose="020B0604020104020204" pitchFamily="34" charset="0"/>
                <a:ea typeface="Nunito"/>
                <a:cs typeface="Nunito"/>
                <a:sym typeface="Nunito"/>
              </a:rPr>
              <a:t> </a:t>
            </a:r>
            <a:r>
              <a:rPr lang="tr" sz="1400" dirty="0">
                <a:solidFill>
                  <a:schemeClr val="tx1"/>
                </a:solidFill>
                <a:latin typeface="Abadi" panose="020B0604020104020204" pitchFamily="34" charset="0"/>
                <a:ea typeface="Nunito"/>
                <a:cs typeface="Nunito"/>
                <a:sym typeface="Nunito"/>
              </a:rPr>
              <a:t>Çocuğun okula gönderilmemesi veya  eğitim ihtiyaçlarının bilerek veya bilmeyerek bir kısmının veya tamamının karşılanmamasıdır(Sağır, 2013)</a:t>
            </a:r>
          </a:p>
          <a:p>
            <a:r>
              <a:rPr lang="tr-TR" sz="1400" b="1" dirty="0">
                <a:solidFill>
                  <a:srgbClr val="0000FF"/>
                </a:solidFill>
                <a:latin typeface="Abadi" panose="020B0604020104020204" pitchFamily="34" charset="0"/>
                <a:ea typeface="Nunito"/>
                <a:cs typeface="Nunito"/>
                <a:sym typeface="Nunito"/>
              </a:rPr>
              <a:t>Ekonomik İhmal:</a:t>
            </a:r>
            <a:r>
              <a:rPr lang="tr-TR" sz="1400" dirty="0">
                <a:solidFill>
                  <a:srgbClr val="0000FF"/>
                </a:solidFill>
                <a:latin typeface="Abadi" panose="020B0604020104020204" pitchFamily="34" charset="0"/>
                <a:ea typeface="Nunito"/>
                <a:cs typeface="Nunito"/>
                <a:sym typeface="Nunito"/>
              </a:rPr>
              <a:t> </a:t>
            </a:r>
            <a:r>
              <a:rPr lang="tr-TR" sz="1400" dirty="0">
                <a:solidFill>
                  <a:schemeClr val="tx1"/>
                </a:solidFill>
                <a:latin typeface="Abadi" panose="020B0604020104020204" pitchFamily="34" charset="0"/>
                <a:ea typeface="Nunito"/>
                <a:cs typeface="Nunito"/>
                <a:sym typeface="Nunito"/>
              </a:rPr>
              <a:t>Çocuğa gelişimsel açıdan zarar verecek işlerde çalıştırılması ve ucuz işgücü olarak kullanılması gibi ekonomik nedenlere dayandırılarak uygunsuz koşullarda, uygun olmayan şartlarda kullanılması durumudur (Burç, 2014)</a:t>
            </a:r>
          </a:p>
          <a:p>
            <a:pPr marL="0" indent="0">
              <a:buNone/>
            </a:pPr>
            <a:endParaRPr lang="tr-TR" sz="1400" dirty="0"/>
          </a:p>
        </p:txBody>
      </p:sp>
      <p:pic>
        <p:nvPicPr>
          <p:cNvPr id="4" name="Resim 3">
            <a:extLst>
              <a:ext uri="{FF2B5EF4-FFF2-40B4-BE49-F238E27FC236}">
                <a16:creationId xmlns="" xmlns:a16="http://schemas.microsoft.com/office/drawing/2014/main" id="{22F65F5A-89FC-418F-9978-204485884FF5}"/>
              </a:ext>
            </a:extLst>
          </p:cNvPr>
          <p:cNvPicPr>
            <a:picLocks noChangeAspect="1"/>
          </p:cNvPicPr>
          <p:nvPr/>
        </p:nvPicPr>
        <p:blipFill>
          <a:blip r:embed="rId2" cstate="print"/>
          <a:stretch>
            <a:fillRect/>
          </a:stretch>
        </p:blipFill>
        <p:spPr>
          <a:xfrm>
            <a:off x="8072294" y="1825466"/>
            <a:ext cx="3063061" cy="2651760"/>
          </a:xfrm>
          <a:prstGeom prst="rect">
            <a:avLst/>
          </a:prstGeom>
        </p:spPr>
      </p:pic>
    </p:spTree>
    <p:extLst>
      <p:ext uri="{BB962C8B-B14F-4D97-AF65-F5344CB8AC3E}">
        <p14:creationId xmlns:p14="http://schemas.microsoft.com/office/powerpoint/2010/main" val="2998445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134D41C0-1FAB-4DD1-87C3-EFBC4695DF0D}"/>
              </a:ext>
            </a:extLst>
          </p:cNvPr>
          <p:cNvGraphicFramePr>
            <a:graphicFrameLocks noGrp="1"/>
          </p:cNvGraphicFramePr>
          <p:nvPr>
            <p:extLst>
              <p:ext uri="{D42A27DB-BD31-4B8C-83A1-F6EECF244321}">
                <p14:modId xmlns:p14="http://schemas.microsoft.com/office/powerpoint/2010/main" val="4180233468"/>
              </p:ext>
            </p:extLst>
          </p:nvPr>
        </p:nvGraphicFramePr>
        <p:xfrm>
          <a:off x="1176466" y="685584"/>
          <a:ext cx="10722308" cy="5749939"/>
        </p:xfrm>
        <a:graphic>
          <a:graphicData uri="http://schemas.openxmlformats.org/drawingml/2006/table">
            <a:tbl>
              <a:tblPr firstRow="1" bandRow="1">
                <a:tableStyleId>{68D230F3-CF80-4859-8CE7-A43EE81993B5}</a:tableStyleId>
              </a:tblPr>
              <a:tblGrid>
                <a:gridCol w="2680577">
                  <a:extLst>
                    <a:ext uri="{9D8B030D-6E8A-4147-A177-3AD203B41FA5}">
                      <a16:colId xmlns="" xmlns:a16="http://schemas.microsoft.com/office/drawing/2014/main" val="2651523968"/>
                    </a:ext>
                  </a:extLst>
                </a:gridCol>
                <a:gridCol w="2680577">
                  <a:extLst>
                    <a:ext uri="{9D8B030D-6E8A-4147-A177-3AD203B41FA5}">
                      <a16:colId xmlns="" xmlns:a16="http://schemas.microsoft.com/office/drawing/2014/main" val="1653265497"/>
                    </a:ext>
                  </a:extLst>
                </a:gridCol>
                <a:gridCol w="2680577">
                  <a:extLst>
                    <a:ext uri="{9D8B030D-6E8A-4147-A177-3AD203B41FA5}">
                      <a16:colId xmlns="" xmlns:a16="http://schemas.microsoft.com/office/drawing/2014/main" val="4088015355"/>
                    </a:ext>
                  </a:extLst>
                </a:gridCol>
                <a:gridCol w="2680577">
                  <a:extLst>
                    <a:ext uri="{9D8B030D-6E8A-4147-A177-3AD203B41FA5}">
                      <a16:colId xmlns="" xmlns:a16="http://schemas.microsoft.com/office/drawing/2014/main" val="1667765635"/>
                    </a:ext>
                  </a:extLst>
                </a:gridCol>
              </a:tblGrid>
              <a:tr h="499387">
                <a:tc>
                  <a:txBody>
                    <a:bodyPr/>
                    <a:lstStyle/>
                    <a:p>
                      <a:r>
                        <a:rPr lang="tr-TR" sz="1200" dirty="0">
                          <a:latin typeface="Abadi" panose="020B0604020104020204" pitchFamily="34" charset="0"/>
                        </a:rPr>
                        <a:t>Fiziksel Göstergeler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badi" panose="020B0604020104020204" pitchFamily="34" charset="0"/>
                        </a:rPr>
                        <a:t>Davranışsal Göstergeler</a:t>
                      </a:r>
                    </a:p>
                    <a:p>
                      <a:endParaRPr lang="tr-TR" sz="1200" dirty="0">
                        <a:latin typeface="Abadi" panose="020B06040201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badi" panose="020B0604020104020204" pitchFamily="34" charset="0"/>
                        </a:rPr>
                        <a:t>Duygusal Göstergeler</a:t>
                      </a:r>
                    </a:p>
                    <a:p>
                      <a:endParaRPr lang="tr-TR" sz="1200" dirty="0">
                        <a:latin typeface="Abadi" panose="020B0604020104020204" pitchFamily="34" charset="0"/>
                      </a:endParaRPr>
                    </a:p>
                  </a:txBody>
                  <a:tcPr/>
                </a:tc>
                <a:tc>
                  <a:txBody>
                    <a:bodyPr/>
                    <a:lstStyle/>
                    <a:p>
                      <a:r>
                        <a:rPr lang="tr-TR" sz="1200" dirty="0">
                          <a:latin typeface="Abadi" panose="020B0604020104020204" pitchFamily="34" charset="0"/>
                        </a:rPr>
                        <a:t>Bilişsel/Gelişimsel/Akademik Göstergeler</a:t>
                      </a:r>
                    </a:p>
                  </a:txBody>
                  <a:tcPr/>
                </a:tc>
                <a:extLst>
                  <a:ext uri="{0D108BD9-81ED-4DB2-BD59-A6C34878D82A}">
                    <a16:rowId xmlns="" xmlns:a16="http://schemas.microsoft.com/office/drawing/2014/main" val="2331712507"/>
                  </a:ext>
                </a:extLst>
              </a:tr>
              <a:tr h="1116277">
                <a:tc>
                  <a:txBody>
                    <a:bodyPr/>
                    <a:lstStyle/>
                    <a:p>
                      <a:r>
                        <a:rPr lang="tr-TR" sz="1200" dirty="0">
                          <a:latin typeface="Abadi" panose="020B0604020104020204" pitchFamily="34" charset="0"/>
                        </a:rPr>
                        <a:t>Sürekli açlık belirtileri</a:t>
                      </a:r>
                    </a:p>
                    <a:p>
                      <a:r>
                        <a:rPr lang="tr-TR" sz="1200" dirty="0">
                          <a:latin typeface="Abadi" panose="020B0604020104020204" pitchFamily="34" charset="0"/>
                        </a:rPr>
                        <a:t> Hijyensiz ortam: Keçeleşmiş saçlar, kirli cilt veya şiddetli vücut kokusu </a:t>
                      </a:r>
                    </a:p>
                    <a:p>
                      <a:endParaRPr lang="tr-TR" sz="1200" dirty="0">
                        <a:latin typeface="Abadi" panose="020B06040201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badi" panose="020B0604020104020204" pitchFamily="34" charset="0"/>
                        </a:rPr>
                        <a:t>Kendi kendine zarar veren davranışlar </a:t>
                      </a:r>
                    </a:p>
                    <a:p>
                      <a:endParaRPr lang="tr-TR" sz="1200" dirty="0">
                        <a:latin typeface="Abadi" panose="020B0604020104020204" pitchFamily="34" charset="0"/>
                      </a:endParaRPr>
                    </a:p>
                  </a:txBody>
                  <a:tcPr/>
                </a:tc>
                <a:tc>
                  <a:txBody>
                    <a:bodyPr/>
                    <a:lstStyle/>
                    <a:p>
                      <a:r>
                        <a:rPr lang="tr-TR" sz="1200" dirty="0">
                          <a:latin typeface="Abadi" panose="020B0604020104020204" pitchFamily="34" charset="0"/>
                        </a:rPr>
                        <a:t>Düşük benlik algısı-kendine değer verme</a:t>
                      </a:r>
                    </a:p>
                  </a:txBody>
                  <a:tcPr/>
                </a:tc>
                <a:tc>
                  <a:txBody>
                    <a:bodyPr/>
                    <a:lstStyle/>
                    <a:p>
                      <a:r>
                        <a:rPr lang="tr-TR" sz="1200" dirty="0">
                          <a:latin typeface="Abadi" panose="020B0604020104020204" pitchFamily="34" charset="0"/>
                        </a:rPr>
                        <a:t>Devamsızlık sorunu</a:t>
                      </a:r>
                    </a:p>
                  </a:txBody>
                  <a:tcPr/>
                </a:tc>
                <a:extLst>
                  <a:ext uri="{0D108BD9-81ED-4DB2-BD59-A6C34878D82A}">
                    <a16:rowId xmlns="" xmlns:a16="http://schemas.microsoft.com/office/drawing/2014/main" val="3918058728"/>
                  </a:ext>
                </a:extLst>
              </a:tr>
              <a:tr h="403560">
                <a:tc>
                  <a:txBody>
                    <a:bodyPr/>
                    <a:lstStyle/>
                    <a:p>
                      <a:r>
                        <a:rPr lang="tr-TR" sz="1200" dirty="0">
                          <a:latin typeface="Abadi" panose="020B0604020104020204" pitchFamily="34" charset="0"/>
                        </a:rPr>
                        <a:t>Uygun olmayan kıyafetler</a:t>
                      </a:r>
                    </a:p>
                  </a:txBody>
                  <a:tcPr/>
                </a:tc>
                <a:tc>
                  <a:txBody>
                    <a:bodyPr/>
                    <a:lstStyle/>
                    <a:p>
                      <a:r>
                        <a:rPr lang="tr-TR" sz="1200" dirty="0">
                          <a:latin typeface="Abadi" panose="020B0604020104020204" pitchFamily="34" charset="0"/>
                        </a:rPr>
                        <a:t>Dilenme, yiyecek çalma</a:t>
                      </a:r>
                    </a:p>
                  </a:txBody>
                  <a:tcPr/>
                </a:tc>
                <a:tc>
                  <a:txBody>
                    <a:bodyPr/>
                    <a:lstStyle/>
                    <a:p>
                      <a:r>
                        <a:rPr lang="tr-TR" sz="1200" dirty="0">
                          <a:latin typeface="Abadi" panose="020B0604020104020204" pitchFamily="34" charset="0"/>
                        </a:rPr>
                        <a:t>Bağlanma zorlukları </a:t>
                      </a:r>
                    </a:p>
                  </a:txBody>
                  <a:tcPr/>
                </a:tc>
                <a:tc>
                  <a:txBody>
                    <a:bodyPr/>
                    <a:lstStyle/>
                    <a:p>
                      <a:r>
                        <a:rPr lang="tr-TR" sz="1200" dirty="0" err="1">
                          <a:latin typeface="Abadi" panose="020B0604020104020204" pitchFamily="34" charset="0"/>
                        </a:rPr>
                        <a:t>Özdisiplini</a:t>
                      </a:r>
                      <a:r>
                        <a:rPr lang="tr-TR" sz="1200" dirty="0">
                          <a:latin typeface="Abadi" panose="020B0604020104020204" pitchFamily="34" charset="0"/>
                        </a:rPr>
                        <a:t> öğrenme eksikliği </a:t>
                      </a:r>
                    </a:p>
                  </a:txBody>
                  <a:tcPr/>
                </a:tc>
                <a:extLst>
                  <a:ext uri="{0D108BD9-81ED-4DB2-BD59-A6C34878D82A}">
                    <a16:rowId xmlns="" xmlns:a16="http://schemas.microsoft.com/office/drawing/2014/main" val="460731553"/>
                  </a:ext>
                </a:extLst>
              </a:tr>
              <a:tr h="9106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badi" panose="020B0604020104020204" pitchFamily="34" charset="0"/>
                        </a:rPr>
                        <a:t>Denetimsizliğin sürekli olması: Çocuk evde bakım sağlayacak kimsenin olmadığını belirtir.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latin typeface="Abadi" panose="020B06040201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badi" panose="020B0604020104020204" pitchFamily="34" charset="0"/>
                        </a:rPr>
                        <a:t>Okulda bulunma süresinin uzaması (erken gelme ve geç gitme) </a:t>
                      </a:r>
                    </a:p>
                    <a:p>
                      <a:endParaRPr lang="tr-TR" sz="1200" dirty="0">
                        <a:latin typeface="Abadi" panose="020B0604020104020204" pitchFamily="34" charset="0"/>
                      </a:endParaRPr>
                    </a:p>
                  </a:txBody>
                  <a:tcPr/>
                </a:tc>
                <a:tc>
                  <a:txBody>
                    <a:bodyPr/>
                    <a:lstStyle/>
                    <a:p>
                      <a:endParaRPr lang="tr-TR" sz="1200" dirty="0">
                        <a:latin typeface="Abadi" panose="020B0604020104020204" pitchFamily="34" charset="0"/>
                      </a:endParaRPr>
                    </a:p>
                  </a:txBody>
                  <a:tcPr/>
                </a:tc>
                <a:tc>
                  <a:txBody>
                    <a:bodyPr/>
                    <a:lstStyle/>
                    <a:p>
                      <a:r>
                        <a:rPr lang="tr-TR" sz="1200" dirty="0">
                          <a:latin typeface="Abadi" panose="020B0604020104020204" pitchFamily="34" charset="0"/>
                        </a:rPr>
                        <a:t>Bir görevi tek başına yapamama </a:t>
                      </a:r>
                    </a:p>
                  </a:txBody>
                  <a:tcPr/>
                </a:tc>
                <a:extLst>
                  <a:ext uri="{0D108BD9-81ED-4DB2-BD59-A6C34878D82A}">
                    <a16:rowId xmlns="" xmlns:a16="http://schemas.microsoft.com/office/drawing/2014/main" val="1695133770"/>
                  </a:ext>
                </a:extLst>
              </a:tr>
              <a:tr h="499387">
                <a:tc>
                  <a:txBody>
                    <a:bodyPr/>
                    <a:lstStyle/>
                    <a:p>
                      <a:r>
                        <a:rPr lang="tr-TR" sz="1200" dirty="0">
                          <a:latin typeface="Abadi" panose="020B0604020104020204" pitchFamily="34" charset="0"/>
                        </a:rPr>
                        <a:t>İhmal edilmiş fiziksel sorunlar ve tıbbi bakım </a:t>
                      </a:r>
                    </a:p>
                  </a:txBody>
                  <a:tcPr/>
                </a:tc>
                <a:tc>
                  <a:txBody>
                    <a:bodyPr/>
                    <a:lstStyle/>
                    <a:p>
                      <a:r>
                        <a:rPr lang="tr-TR" sz="1200" dirty="0">
                          <a:latin typeface="Abadi" panose="020B0604020104020204" pitchFamily="34" charset="0"/>
                        </a:rPr>
                        <a:t>Sürekli yorgunluk, halsizlik ya da derste uyuyakalma </a:t>
                      </a:r>
                    </a:p>
                  </a:txBody>
                  <a:tcPr/>
                </a:tc>
                <a:tc>
                  <a:txBody>
                    <a:bodyPr/>
                    <a:lstStyle/>
                    <a:p>
                      <a:r>
                        <a:rPr lang="tr-TR" sz="1200" dirty="0">
                          <a:latin typeface="Abadi" panose="020B0604020104020204" pitchFamily="34" charset="0"/>
                        </a:rPr>
                        <a:t>Sosyal sorunlar-kısıtlı arkadaş ilişkileri </a:t>
                      </a:r>
                    </a:p>
                  </a:txBody>
                  <a:tcPr/>
                </a:tc>
                <a:tc>
                  <a:txBody>
                    <a:bodyPr/>
                    <a:lstStyle/>
                    <a:p>
                      <a:r>
                        <a:rPr lang="tr-TR" sz="1200" dirty="0">
                          <a:latin typeface="Abadi" panose="020B0604020104020204" pitchFamily="34" charset="0"/>
                        </a:rPr>
                        <a:t>Zayıf notlar </a:t>
                      </a:r>
                    </a:p>
                  </a:txBody>
                  <a:tcPr/>
                </a:tc>
                <a:extLst>
                  <a:ext uri="{0D108BD9-81ED-4DB2-BD59-A6C34878D82A}">
                    <a16:rowId xmlns="" xmlns:a16="http://schemas.microsoft.com/office/drawing/2014/main" val="2307854105"/>
                  </a:ext>
                </a:extLst>
              </a:tr>
              <a:tr h="705016">
                <a:tc>
                  <a:txBody>
                    <a:bodyPr/>
                    <a:lstStyle/>
                    <a:p>
                      <a:r>
                        <a:rPr lang="tr-TR" sz="1200" dirty="0">
                          <a:latin typeface="Abadi" panose="020B0604020104020204" pitchFamily="34" charset="0"/>
                        </a:rPr>
                        <a:t>Normal kilonun altında olma</a:t>
                      </a:r>
                    </a:p>
                  </a:txBody>
                  <a:tcPr/>
                </a:tc>
                <a:tc>
                  <a:txBody>
                    <a:bodyPr/>
                    <a:lstStyle/>
                    <a:p>
                      <a:r>
                        <a:rPr lang="tr-TR" sz="1200" dirty="0">
                          <a:latin typeface="Abadi" panose="020B0604020104020204" pitchFamily="34" charset="0"/>
                        </a:rPr>
                        <a:t>Yetişkin sorumluluklarını ve ilgilerini yüklenme</a:t>
                      </a:r>
                    </a:p>
                  </a:txBody>
                  <a:tcPr/>
                </a:tc>
                <a:tc>
                  <a:txBody>
                    <a:bodyPr/>
                    <a:lstStyle/>
                    <a:p>
                      <a:r>
                        <a:rPr lang="tr-TR" sz="1200" dirty="0">
                          <a:latin typeface="Abadi" panose="020B0604020104020204" pitchFamily="34" charset="0"/>
                        </a:rPr>
                        <a:t>Uygun olmayan isteklere hayır demede zorluk (ilgi ihtiyacı ile ilgili)</a:t>
                      </a:r>
                    </a:p>
                  </a:txBody>
                  <a:tcPr/>
                </a:tc>
                <a:tc>
                  <a:txBody>
                    <a:bodyPr/>
                    <a:lstStyle/>
                    <a:p>
                      <a:r>
                        <a:rPr lang="tr-TR" sz="1200" dirty="0">
                          <a:latin typeface="Abadi" panose="020B0604020104020204" pitchFamily="34" charset="0"/>
                        </a:rPr>
                        <a:t>Öğrenme zorluğu</a:t>
                      </a:r>
                    </a:p>
                  </a:txBody>
                  <a:tcPr/>
                </a:tc>
                <a:extLst>
                  <a:ext uri="{0D108BD9-81ED-4DB2-BD59-A6C34878D82A}">
                    <a16:rowId xmlns="" xmlns:a16="http://schemas.microsoft.com/office/drawing/2014/main" val="3395368911"/>
                  </a:ext>
                </a:extLst>
              </a:tr>
              <a:tr h="1116277">
                <a:tc>
                  <a:txBody>
                    <a:bodyPr/>
                    <a:lstStyle/>
                    <a:p>
                      <a:r>
                        <a:rPr lang="tr-TR" sz="1200" dirty="0">
                          <a:latin typeface="Abadi" panose="020B0604020104020204" pitchFamily="34" charset="0"/>
                        </a:rPr>
                        <a:t>Kötü gelişim şekilleri </a:t>
                      </a:r>
                    </a:p>
                    <a:p>
                      <a:r>
                        <a:rPr lang="tr-TR" sz="1200" dirty="0">
                          <a:latin typeface="Abadi" panose="020B0604020104020204" pitchFamily="34" charset="0"/>
                        </a:rPr>
                        <a:t>• Büyüyememe </a:t>
                      </a:r>
                    </a:p>
                    <a:p>
                      <a:r>
                        <a:rPr lang="tr-TR" sz="1200" dirty="0">
                          <a:latin typeface="Abadi" panose="020B0604020104020204" pitchFamily="34" charset="0"/>
                        </a:rPr>
                        <a:t>• Bitler, karın şişmesi, çok zayıf görünüş </a:t>
                      </a:r>
                    </a:p>
                    <a:p>
                      <a:endParaRPr lang="tr-TR" sz="1200" dirty="0">
                        <a:latin typeface="Abadi" panose="020B0604020104020204" pitchFamily="34" charset="0"/>
                      </a:endParaRPr>
                    </a:p>
                  </a:txBody>
                  <a:tcPr/>
                </a:tc>
                <a:tc>
                  <a:txBody>
                    <a:bodyPr/>
                    <a:lstStyle/>
                    <a:p>
                      <a:r>
                        <a:rPr lang="tr-TR" sz="1200" dirty="0">
                          <a:latin typeface="Abadi" panose="020B0604020104020204" pitchFamily="34" charset="0"/>
                        </a:rPr>
                        <a:t>Evde bakıcının olmadığı durumlar </a:t>
                      </a:r>
                    </a:p>
                  </a:txBody>
                  <a:tcPr/>
                </a:tc>
                <a:tc>
                  <a:txBody>
                    <a:bodyPr/>
                    <a:lstStyle/>
                    <a:p>
                      <a:r>
                        <a:rPr lang="tr-TR" sz="1200" dirty="0">
                          <a:latin typeface="Abadi" panose="020B0604020104020204" pitchFamily="34" charset="0"/>
                        </a:rPr>
                        <a:t> Sosyal içe çekilme-yoğun içe atım sorunları </a:t>
                      </a:r>
                    </a:p>
                  </a:txBody>
                  <a:tcPr/>
                </a:tc>
                <a:tc>
                  <a:txBody>
                    <a:bodyPr/>
                    <a:lstStyle/>
                    <a:p>
                      <a:endParaRPr lang="tr-TR" sz="1200" dirty="0">
                        <a:latin typeface="Abadi" panose="020B0604020104020204" pitchFamily="34" charset="0"/>
                      </a:endParaRPr>
                    </a:p>
                  </a:txBody>
                  <a:tcPr/>
                </a:tc>
                <a:extLst>
                  <a:ext uri="{0D108BD9-81ED-4DB2-BD59-A6C34878D82A}">
                    <a16:rowId xmlns="" xmlns:a16="http://schemas.microsoft.com/office/drawing/2014/main" val="2714575056"/>
                  </a:ext>
                </a:extLst>
              </a:tr>
              <a:tr h="499387">
                <a:tc>
                  <a:txBody>
                    <a:bodyPr/>
                    <a:lstStyle/>
                    <a:p>
                      <a:r>
                        <a:rPr lang="tr-TR" sz="1200" dirty="0">
                          <a:latin typeface="Abadi" panose="020B0604020104020204" pitchFamily="34" charset="0"/>
                        </a:rPr>
                        <a:t>Uykusuz görünme</a:t>
                      </a:r>
                    </a:p>
                    <a:p>
                      <a:endParaRPr lang="tr-TR" sz="1200" dirty="0">
                        <a:latin typeface="Abadi" panose="020B0604020104020204" pitchFamily="34" charset="0"/>
                      </a:endParaRPr>
                    </a:p>
                  </a:txBody>
                  <a:tcPr/>
                </a:tc>
                <a:tc>
                  <a:txBody>
                    <a:bodyPr/>
                    <a:lstStyle/>
                    <a:p>
                      <a:r>
                        <a:rPr lang="tr-TR" sz="1200" dirty="0">
                          <a:latin typeface="Abadi" panose="020B0604020104020204" pitchFamily="34" charset="0"/>
                        </a:rPr>
                        <a:t>Sık sık devamsızlık yapma veya gecikme</a:t>
                      </a:r>
                    </a:p>
                  </a:txBody>
                  <a:tcPr/>
                </a:tc>
                <a:tc>
                  <a:txBody>
                    <a:bodyPr/>
                    <a:lstStyle/>
                    <a:p>
                      <a:endParaRPr lang="tr-TR" sz="1200" dirty="0">
                        <a:latin typeface="Abadi" panose="020B0604020104020204" pitchFamily="34" charset="0"/>
                      </a:endParaRPr>
                    </a:p>
                  </a:txBody>
                  <a:tcPr/>
                </a:tc>
                <a:tc>
                  <a:txBody>
                    <a:bodyPr/>
                    <a:lstStyle/>
                    <a:p>
                      <a:endParaRPr lang="tr-TR" sz="1200" dirty="0">
                        <a:latin typeface="Abadi" panose="020B0604020104020204" pitchFamily="34" charset="0"/>
                      </a:endParaRPr>
                    </a:p>
                  </a:txBody>
                  <a:tcPr/>
                </a:tc>
                <a:extLst>
                  <a:ext uri="{0D108BD9-81ED-4DB2-BD59-A6C34878D82A}">
                    <a16:rowId xmlns="" xmlns:a16="http://schemas.microsoft.com/office/drawing/2014/main" val="3628539924"/>
                  </a:ext>
                </a:extLst>
              </a:tr>
            </a:tbl>
          </a:graphicData>
        </a:graphic>
      </p:graphicFrame>
      <p:sp>
        <p:nvSpPr>
          <p:cNvPr id="6" name="Metin kutusu 5">
            <a:extLst>
              <a:ext uri="{FF2B5EF4-FFF2-40B4-BE49-F238E27FC236}">
                <a16:creationId xmlns="" xmlns:a16="http://schemas.microsoft.com/office/drawing/2014/main" id="{103BEF78-ABBC-4700-A09F-996DA7C4FA55}"/>
              </a:ext>
            </a:extLst>
          </p:cNvPr>
          <p:cNvSpPr txBox="1"/>
          <p:nvPr/>
        </p:nvSpPr>
        <p:spPr>
          <a:xfrm>
            <a:off x="4069080" y="213360"/>
            <a:ext cx="3337560" cy="369332"/>
          </a:xfrm>
          <a:prstGeom prst="rect">
            <a:avLst/>
          </a:prstGeom>
          <a:noFill/>
        </p:spPr>
        <p:txBody>
          <a:bodyPr wrap="square" rtlCol="0">
            <a:spAutoFit/>
          </a:bodyPr>
          <a:lstStyle/>
          <a:p>
            <a:pPr algn="ctr"/>
            <a:r>
              <a:rPr lang="tr-TR" b="1" dirty="0">
                <a:latin typeface="Abadi" panose="020B0604020104020204" pitchFamily="34" charset="0"/>
              </a:rPr>
              <a:t>İHMALİN GÖSTERGELERİ</a:t>
            </a:r>
          </a:p>
        </p:txBody>
      </p:sp>
    </p:spTree>
    <p:extLst>
      <p:ext uri="{BB962C8B-B14F-4D97-AF65-F5344CB8AC3E}">
        <p14:creationId xmlns:p14="http://schemas.microsoft.com/office/powerpoint/2010/main" val="3110714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464DA28-5D44-43BA-A7A4-E7EA926D385C}"/>
              </a:ext>
            </a:extLst>
          </p:cNvPr>
          <p:cNvSpPr>
            <a:spLocks noGrp="1"/>
          </p:cNvSpPr>
          <p:nvPr>
            <p:ph type="title"/>
          </p:nvPr>
        </p:nvSpPr>
        <p:spPr/>
        <p:txBody>
          <a:bodyPr/>
          <a:lstStyle/>
          <a:p>
            <a:pPr algn="ctr"/>
            <a:r>
              <a:rPr lang="tr-TR" b="1">
                <a:latin typeface="Abadi" panose="020B0604020104020204" pitchFamily="34" charset="0"/>
              </a:rPr>
              <a:t>İstismar</a:t>
            </a:r>
            <a:r>
              <a:rPr lang="tr-TR"/>
              <a:t/>
            </a:r>
            <a:br>
              <a:rPr lang="tr-TR"/>
            </a:br>
            <a:endParaRPr lang="tr-TR" dirty="0"/>
          </a:p>
        </p:txBody>
      </p:sp>
      <p:sp>
        <p:nvSpPr>
          <p:cNvPr id="3" name="İçerik Yer Tutucusu 2">
            <a:extLst>
              <a:ext uri="{FF2B5EF4-FFF2-40B4-BE49-F238E27FC236}">
                <a16:creationId xmlns="" xmlns:a16="http://schemas.microsoft.com/office/drawing/2014/main" id="{50E188CD-ECB1-4AA9-B762-D026A6CE83FD}"/>
              </a:ext>
            </a:extLst>
          </p:cNvPr>
          <p:cNvSpPr>
            <a:spLocks noGrp="1"/>
          </p:cNvSpPr>
          <p:nvPr>
            <p:ph idx="1"/>
          </p:nvPr>
        </p:nvSpPr>
        <p:spPr>
          <a:xfrm>
            <a:off x="2307771" y="1981201"/>
            <a:ext cx="7783286" cy="3593591"/>
          </a:xfrm>
        </p:spPr>
        <p:txBody>
          <a:bodyPr>
            <a:normAutofit/>
          </a:bodyPr>
          <a:lstStyle/>
          <a:p>
            <a:pPr algn="ctr"/>
            <a:r>
              <a:rPr lang="tr-TR" dirty="0">
                <a:latin typeface="Abadi" panose="020B0604020104020204" pitchFamily="34" charset="0"/>
              </a:rPr>
              <a:t>Çocuğun yaşamına, sağlığına, gelişimine ve değerlerine zarar veren fiziksel veya duygusal davranışların tümüdür.</a:t>
            </a:r>
          </a:p>
        </p:txBody>
      </p:sp>
    </p:spTree>
    <p:extLst>
      <p:ext uri="{BB962C8B-B14F-4D97-AF65-F5344CB8AC3E}">
        <p14:creationId xmlns:p14="http://schemas.microsoft.com/office/powerpoint/2010/main" val="2923628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300A668-0135-4982-A435-4F0D33D94C24}"/>
              </a:ext>
            </a:extLst>
          </p:cNvPr>
          <p:cNvSpPr>
            <a:spLocks noGrp="1"/>
          </p:cNvSpPr>
          <p:nvPr>
            <p:ph type="title"/>
          </p:nvPr>
        </p:nvSpPr>
        <p:spPr/>
        <p:txBody>
          <a:bodyPr/>
          <a:lstStyle/>
          <a:p>
            <a:pPr algn="ctr"/>
            <a:r>
              <a:rPr lang="tr-TR" b="1" dirty="0">
                <a:latin typeface="Abadi" panose="020B0604020104020204" pitchFamily="34" charset="0"/>
              </a:rPr>
              <a:t>Fiziksel İstismar</a:t>
            </a:r>
          </a:p>
        </p:txBody>
      </p:sp>
      <p:sp>
        <p:nvSpPr>
          <p:cNvPr id="3" name="İçerik Yer Tutucusu 2">
            <a:extLst>
              <a:ext uri="{FF2B5EF4-FFF2-40B4-BE49-F238E27FC236}">
                <a16:creationId xmlns="" xmlns:a16="http://schemas.microsoft.com/office/drawing/2014/main" id="{7AFFC205-7E70-451A-BB42-7850998C62A8}"/>
              </a:ext>
            </a:extLst>
          </p:cNvPr>
          <p:cNvSpPr>
            <a:spLocks noGrp="1"/>
          </p:cNvSpPr>
          <p:nvPr>
            <p:ph idx="1"/>
          </p:nvPr>
        </p:nvSpPr>
        <p:spPr>
          <a:xfrm>
            <a:off x="1665515" y="1844233"/>
            <a:ext cx="5279296" cy="4328160"/>
          </a:xfrm>
        </p:spPr>
        <p:txBody>
          <a:bodyPr>
            <a:noAutofit/>
          </a:bodyPr>
          <a:lstStyle/>
          <a:p>
            <a:pPr marL="0" indent="0">
              <a:buNone/>
            </a:pPr>
            <a:r>
              <a:rPr lang="tr-TR" sz="1600" dirty="0">
                <a:solidFill>
                  <a:schemeClr val="tx1"/>
                </a:solidFill>
                <a:latin typeface="Abadi" panose="020B0604020104020204" pitchFamily="34" charset="0"/>
              </a:rPr>
              <a:t>Fiziksel istismar çocuğun kaza sonucu oluşmamış ve fiziksel zarar görmesiyle ortaya çıkan yaralanmalardır.</a:t>
            </a:r>
          </a:p>
          <a:p>
            <a:pPr marL="0" indent="0">
              <a:buNone/>
            </a:pPr>
            <a:r>
              <a:rPr lang="tr" sz="1600" b="1" dirty="0">
                <a:solidFill>
                  <a:schemeClr val="tx1"/>
                </a:solidFill>
                <a:latin typeface="Abadi" panose="020B0604020104020204" pitchFamily="34" charset="0"/>
                <a:ea typeface="Lora"/>
                <a:cs typeface="Lora"/>
                <a:sym typeface="Lora"/>
              </a:rPr>
              <a:t>Çocuklarda Fiziksel İstismar Şekilleri</a:t>
            </a:r>
            <a:endParaRPr lang="tr-TR" sz="1600" b="1" dirty="0">
              <a:solidFill>
                <a:schemeClr val="tx1"/>
              </a:solidFill>
              <a:latin typeface="Abadi" panose="020B0604020104020204" pitchFamily="34" charset="0"/>
              <a:ea typeface="Lora"/>
              <a:cs typeface="Lora"/>
              <a:sym typeface="Lora"/>
            </a:endParaRPr>
          </a:p>
          <a:p>
            <a:pPr marL="0" indent="0">
              <a:buNone/>
            </a:pPr>
            <a:r>
              <a:rPr lang="tr" sz="1600" b="1" dirty="0">
                <a:solidFill>
                  <a:schemeClr val="tx1"/>
                </a:solidFill>
                <a:latin typeface="Abadi" panose="020B0604020104020204" pitchFamily="34" charset="0"/>
                <a:ea typeface="Lora"/>
                <a:cs typeface="Lora"/>
                <a:sym typeface="Lora"/>
              </a:rPr>
              <a:t>Dövülme:</a:t>
            </a:r>
          </a:p>
          <a:p>
            <a:r>
              <a:rPr lang="es-ES" sz="1600" dirty="0">
                <a:solidFill>
                  <a:schemeClr val="tx1"/>
                </a:solidFill>
                <a:latin typeface="Abadi" panose="020B0604020104020204" pitchFamily="34" charset="0"/>
              </a:rPr>
              <a:t>Açıklanamayan yara bere ve darbe izleri:</a:t>
            </a:r>
            <a:endParaRPr lang="tr" sz="1600" b="1" dirty="0">
              <a:solidFill>
                <a:schemeClr val="tx1"/>
              </a:solidFill>
              <a:latin typeface="Abadi" panose="020B0604020104020204" pitchFamily="34" charset="0"/>
              <a:sym typeface="Lora"/>
            </a:endParaRPr>
          </a:p>
          <a:p>
            <a:r>
              <a:rPr lang="tr-TR" sz="1600" dirty="0">
                <a:solidFill>
                  <a:schemeClr val="tx1"/>
                </a:solidFill>
                <a:latin typeface="Abadi" panose="020B0604020104020204" pitchFamily="34" charset="0"/>
              </a:rPr>
              <a:t>Açıklanamayan yanıklar</a:t>
            </a:r>
            <a:endParaRPr lang="tr" sz="1600" b="1" dirty="0">
              <a:solidFill>
                <a:schemeClr val="tx1"/>
              </a:solidFill>
              <a:latin typeface="Abadi" panose="020B0604020104020204" pitchFamily="34" charset="0"/>
              <a:sym typeface="Lora"/>
            </a:endParaRPr>
          </a:p>
          <a:p>
            <a:r>
              <a:rPr lang="tr-TR" sz="1600" dirty="0">
                <a:solidFill>
                  <a:schemeClr val="tx1"/>
                </a:solidFill>
                <a:latin typeface="Abadi" panose="020B0604020104020204" pitchFamily="34" charset="0"/>
              </a:rPr>
              <a:t>Açıklanamayan kırıklar/çıkıklar, kafa derisinde saç kaybı</a:t>
            </a:r>
            <a:endParaRPr lang="tr-TR" sz="1600" b="1" dirty="0">
              <a:solidFill>
                <a:schemeClr val="tx1"/>
              </a:solidFill>
              <a:latin typeface="Abadi" panose="020B0604020104020204" pitchFamily="34" charset="0"/>
              <a:ea typeface="Lora"/>
              <a:cs typeface="Lora"/>
              <a:sym typeface="Lora"/>
            </a:endParaRPr>
          </a:p>
          <a:p>
            <a:pPr marL="0" indent="0">
              <a:buNone/>
            </a:pPr>
            <a:r>
              <a:rPr lang="tr" sz="1600" b="1" dirty="0">
                <a:solidFill>
                  <a:schemeClr val="tx1"/>
                </a:solidFill>
                <a:latin typeface="Abadi" panose="020B0604020104020204" pitchFamily="34" charset="0"/>
                <a:ea typeface="Lora"/>
                <a:cs typeface="Lora"/>
                <a:sym typeface="Lora"/>
              </a:rPr>
              <a:t>Sarsılmış Bebek Sendromu:</a:t>
            </a:r>
            <a:r>
              <a:rPr lang="tr" sz="1600" dirty="0">
                <a:solidFill>
                  <a:schemeClr val="tx1"/>
                </a:solidFill>
                <a:latin typeface="Abadi" panose="020B0604020104020204" pitchFamily="34" charset="0"/>
                <a:ea typeface="Lora"/>
                <a:cs typeface="Lora"/>
                <a:sym typeface="Lora"/>
              </a:rPr>
              <a:t> Genellikle 2 yaşın altında karşılaşılan, kızgın anne, baba ya da bakıcısı tarafından susturmak ya da uyutmak amacıyla hızlı ve giderek artan şiddette sallanan bebeklerde beyin dokusunun kafa içerisinde ileri geri hareket etmesi sonucunda beyin kanaması meydana gelen bir istismar tipidir. </a:t>
            </a:r>
          </a:p>
          <a:p>
            <a:endParaRPr lang="tr-TR" sz="2800" dirty="0"/>
          </a:p>
        </p:txBody>
      </p:sp>
      <p:pic>
        <p:nvPicPr>
          <p:cNvPr id="28674" name="Picture 2" descr="Dünyada bir yılda 1 milyon 200 bin çocuk şiddet sebebiyle hayatını kaybetti"/>
          <p:cNvPicPr>
            <a:picLocks noChangeAspect="1" noChangeArrowheads="1"/>
          </p:cNvPicPr>
          <p:nvPr/>
        </p:nvPicPr>
        <p:blipFill>
          <a:blip r:embed="rId2" cstate="print"/>
          <a:srcRect/>
          <a:stretch>
            <a:fillRect/>
          </a:stretch>
        </p:blipFill>
        <p:spPr bwMode="auto">
          <a:xfrm>
            <a:off x="7077236" y="2058063"/>
            <a:ext cx="4381500" cy="3286126"/>
          </a:xfrm>
          <a:prstGeom prst="rect">
            <a:avLst/>
          </a:prstGeom>
          <a:noFill/>
        </p:spPr>
      </p:pic>
    </p:spTree>
    <p:extLst>
      <p:ext uri="{BB962C8B-B14F-4D97-AF65-F5344CB8AC3E}">
        <p14:creationId xmlns:p14="http://schemas.microsoft.com/office/powerpoint/2010/main" val="713083641"/>
      </p:ext>
    </p:extLst>
  </p:cSld>
  <p:clrMapOvr>
    <a:masterClrMapping/>
  </p:clrMapOvr>
</p:sld>
</file>

<file path=ppt/theme/theme1.xml><?xml version="1.0" encoding="utf-8"?>
<a:theme xmlns:a="http://schemas.openxmlformats.org/drawingml/2006/main" name="Rozet">
  <a:themeElements>
    <a:clrScheme name="Rozet">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Rozet">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zet">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1877</TotalTime>
  <Words>3586</Words>
  <Application>Microsoft Office PowerPoint</Application>
  <PresentationFormat>Geniş ekran</PresentationFormat>
  <Paragraphs>329</Paragraphs>
  <Slides>34</Slides>
  <Notes>3</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34</vt:i4>
      </vt:variant>
    </vt:vector>
  </HeadingPairs>
  <TitlesOfParts>
    <vt:vector size="45" baseType="lpstr">
      <vt:lpstr>Abadi</vt:lpstr>
      <vt:lpstr>Arial</vt:lpstr>
      <vt:lpstr>Arial Black</vt:lpstr>
      <vt:lpstr>Calibri</vt:lpstr>
      <vt:lpstr>Gill Sans MT</vt:lpstr>
      <vt:lpstr>Impact</vt:lpstr>
      <vt:lpstr>Lora</vt:lpstr>
      <vt:lpstr>Nunito</vt:lpstr>
      <vt:lpstr>Times New Roman</vt:lpstr>
      <vt:lpstr>Wingdings</vt:lpstr>
      <vt:lpstr>Rozet</vt:lpstr>
      <vt:lpstr>ÇOCUKLARDA İHMAL İSTİSMAR VE MAHREMİYET EĞİTİMİ</vt:lpstr>
      <vt:lpstr>PowerPoint Sunusu</vt:lpstr>
      <vt:lpstr>Çocuk Hakları</vt:lpstr>
      <vt:lpstr>İstatistiklere göre çocuk ihmal ve istismarı</vt:lpstr>
      <vt:lpstr>Çocuk ihmali</vt:lpstr>
      <vt:lpstr>PowerPoint Sunusu</vt:lpstr>
      <vt:lpstr>PowerPoint Sunusu</vt:lpstr>
      <vt:lpstr>İstismar </vt:lpstr>
      <vt:lpstr>Fiziksel İstismar</vt:lpstr>
      <vt:lpstr>PowerPoint Sunusu</vt:lpstr>
      <vt:lpstr>Duygusal İstismar</vt:lpstr>
      <vt:lpstr>Duygusal İstismar Davranışları Nelerdir?</vt:lpstr>
      <vt:lpstr>PowerPoint Sunusu</vt:lpstr>
      <vt:lpstr>Cinsel İstismar</vt:lpstr>
      <vt:lpstr>PowerPoint Sunusu</vt:lpstr>
      <vt:lpstr>Çocuklar birbirleriyle cinsel olarak çok aktif bir görüntü çiziyorlarsa;</vt:lpstr>
      <vt:lpstr>ÇOCUK İSTİSMARI VE İHMALİNE YOL AÇABİLECEK EBEVEYN VE AİLE ETMENLERİ  </vt:lpstr>
      <vt:lpstr>PowerPoint Sunusu</vt:lpstr>
      <vt:lpstr>Çocuklar Neden İstismar Edildiklerini Söylemezler!</vt:lpstr>
      <vt:lpstr>Korunma yolları</vt:lpstr>
      <vt:lpstr>PowerPoint Sunusu</vt:lpstr>
      <vt:lpstr>PowerPoint Sunusu</vt:lpstr>
      <vt:lpstr>PowerPoint Sunusu</vt:lpstr>
      <vt:lpstr>PowerPoint Sunusu</vt:lpstr>
      <vt:lpstr>PowerPoint Sunusu</vt:lpstr>
      <vt:lpstr>PowerPoint Sunusu</vt:lpstr>
      <vt:lpstr>PowerPoint Sunusu</vt:lpstr>
      <vt:lpstr>PowerPoint Sunusu</vt:lpstr>
      <vt:lpstr>BİR ÇOCUK İSTİSMARA MARUZ KALDIĞINI SÖYLERSE NE YAPMALIYIZ? </vt:lpstr>
      <vt:lpstr>Cinsel İstismara uğrayanlara nasıl yardımcı olabiliriz ?  </vt:lpstr>
      <vt:lpstr>PowerPoint Sunusu</vt:lpstr>
      <vt:lpstr>PowerPoint Sunusu</vt:lpstr>
      <vt:lpstr>PowerPoint Sunusu</vt:lpstr>
      <vt:lpstr>KAYNAKÇA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Elif Bağatur</dc:creator>
  <cp:lastModifiedBy>Güney Bilgisayar</cp:lastModifiedBy>
  <cp:revision>67</cp:revision>
  <dcterms:created xsi:type="dcterms:W3CDTF">2021-09-29T20:59:51Z</dcterms:created>
  <dcterms:modified xsi:type="dcterms:W3CDTF">2021-12-29T08:41:56Z</dcterms:modified>
</cp:coreProperties>
</file>