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1" r:id="rId6"/>
    <p:sldId id="262" r:id="rId7"/>
    <p:sldId id="263" r:id="rId8"/>
    <p:sldId id="264" r:id="rId9"/>
    <p:sldId id="265" r:id="rId10"/>
    <p:sldId id="266" r:id="rId11"/>
    <p:sldId id="271" r:id="rId12"/>
    <p:sldId id="272" r:id="rId13"/>
    <p:sldId id="273" r:id="rId14"/>
    <p:sldId id="268" r:id="rId15"/>
    <p:sldId id="269" r:id="rId16"/>
    <p:sldId id="270" r:id="rId17"/>
    <p:sldId id="274" r:id="rId18"/>
    <p:sldId id="260"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11.12.2018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11.12.2018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11.12.2018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11.12.2018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11.12.2018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11.12.2018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11.12.2018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11.12.2018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23720DD-5B6D-40BF-8493-A6B52D484E6B}" type="datetimeFigureOut">
              <a:rPr lang="tr-TR" smtClean="0"/>
              <a:t>11.12.2018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11.12.2018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11.12.2018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t>11.12.2018</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124744"/>
            <a:ext cx="7772400" cy="1296144"/>
          </a:xfrm>
        </p:spPr>
        <p:txBody>
          <a:bodyPr>
            <a:normAutofit fontScale="90000"/>
          </a:bodyPr>
          <a:lstStyle/>
          <a:p>
            <a:r>
              <a:rPr lang="tr-TR" dirty="0" smtClean="0">
                <a:solidFill>
                  <a:schemeClr val="tx1"/>
                </a:solidFill>
                <a:latin typeface="Times New Roman" pitchFamily="18" charset="0"/>
                <a:cs typeface="Times New Roman" pitchFamily="18" charset="0"/>
              </a:rPr>
              <a:t>BEYLİKDÜZÜ REHBERLİK VE ARAŞTIRMA MERKEZİ</a:t>
            </a:r>
            <a:endParaRPr lang="tr-TR" dirty="0">
              <a:solidFill>
                <a:schemeClr val="tx1"/>
              </a:solidFill>
              <a:latin typeface="Times New Roman" pitchFamily="18" charset="0"/>
              <a:cs typeface="Times New Roman" pitchFamily="18" charset="0"/>
            </a:endParaRPr>
          </a:p>
        </p:txBody>
      </p:sp>
      <p:sp>
        <p:nvSpPr>
          <p:cNvPr id="3" name="Alt Başlık 2"/>
          <p:cNvSpPr>
            <a:spLocks noGrp="1"/>
          </p:cNvSpPr>
          <p:nvPr>
            <p:ph type="subTitle" idx="1"/>
          </p:nvPr>
        </p:nvSpPr>
        <p:spPr>
          <a:xfrm>
            <a:off x="755576" y="3429000"/>
            <a:ext cx="7704856" cy="1944215"/>
          </a:xfrm>
        </p:spPr>
        <p:txBody>
          <a:bodyPr>
            <a:noAutofit/>
          </a:bodyPr>
          <a:lstStyle/>
          <a:p>
            <a:r>
              <a:rPr lang="tr-TR" dirty="0" smtClean="0">
                <a:solidFill>
                  <a:schemeClr val="tx1"/>
                </a:solidFill>
                <a:latin typeface="Times New Roman" pitchFamily="18" charset="0"/>
                <a:cs typeface="Times New Roman" pitchFamily="18" charset="0"/>
              </a:rPr>
              <a:t>KASIM 2018 ÖZEL EĞİTİM GÜNCESİ/BÜLTENİ</a:t>
            </a:r>
          </a:p>
          <a:p>
            <a:endParaRPr lang="tr-TR" dirty="0">
              <a:solidFill>
                <a:schemeClr val="tx1"/>
              </a:solidFill>
              <a:latin typeface="Times New Roman" pitchFamily="18" charset="0"/>
              <a:cs typeface="Times New Roman" pitchFamily="18" charset="0"/>
            </a:endParaRPr>
          </a:p>
          <a:p>
            <a:endParaRPr lang="tr-TR" dirty="0" smtClean="0">
              <a:solidFill>
                <a:schemeClr val="tx1"/>
              </a:solidFill>
              <a:latin typeface="Times New Roman" pitchFamily="18" charset="0"/>
              <a:cs typeface="Times New Roman" pitchFamily="18" charset="0"/>
            </a:endParaRPr>
          </a:p>
          <a:p>
            <a:r>
              <a:rPr lang="tr-TR" dirty="0" smtClean="0">
                <a:solidFill>
                  <a:schemeClr val="tx1"/>
                </a:solidFill>
                <a:latin typeface="Times New Roman" pitchFamily="18" charset="0"/>
                <a:cs typeface="Times New Roman" pitchFamily="18" charset="0"/>
              </a:rPr>
              <a:t>HAZIRLAYAN: BEYLİKDÜZÜ RAM </a:t>
            </a:r>
          </a:p>
          <a:p>
            <a:r>
              <a:rPr lang="tr-TR" dirty="0" smtClean="0">
                <a:solidFill>
                  <a:schemeClr val="tx1"/>
                </a:solidFill>
                <a:latin typeface="Times New Roman" pitchFamily="18" charset="0"/>
                <a:cs typeface="Times New Roman" pitchFamily="18" charset="0"/>
              </a:rPr>
              <a:t>ÖZEL EĞİTİM HİZMETLERİ BÖLÜMÜ</a:t>
            </a:r>
            <a:endParaRPr lang="tr-TR"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624555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wipe(down)">
                                      <p:cBhvr>
                                        <p:cTn id="41" dur="580">
                                          <p:stCondLst>
                                            <p:cond delay="0"/>
                                          </p:stCondLst>
                                        </p:cTn>
                                        <p:tgtEl>
                                          <p:spTgt spid="3">
                                            <p:txEl>
                                              <p:pRg st="3" end="3"/>
                                            </p:txEl>
                                          </p:spTgt>
                                        </p:tgtEl>
                                      </p:cBhvr>
                                    </p:animEffect>
                                    <p:anim calcmode="lin" valueType="num">
                                      <p:cBhvr>
                                        <p:cTn id="4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3" end="3"/>
                                            </p:txEl>
                                          </p:spTgt>
                                        </p:tgtEl>
                                      </p:cBhvr>
                                      <p:to x="100000" y="60000"/>
                                    </p:animScale>
                                    <p:animScale>
                                      <p:cBhvr>
                                        <p:cTn id="48" dur="166" decel="50000">
                                          <p:stCondLst>
                                            <p:cond delay="676"/>
                                          </p:stCondLst>
                                        </p:cTn>
                                        <p:tgtEl>
                                          <p:spTgt spid="3">
                                            <p:txEl>
                                              <p:pRg st="3" end="3"/>
                                            </p:txEl>
                                          </p:spTgt>
                                        </p:tgtEl>
                                      </p:cBhvr>
                                      <p:to x="100000" y="100000"/>
                                    </p:animScale>
                                    <p:animScale>
                                      <p:cBhvr>
                                        <p:cTn id="49" dur="26">
                                          <p:stCondLst>
                                            <p:cond delay="1312"/>
                                          </p:stCondLst>
                                        </p:cTn>
                                        <p:tgtEl>
                                          <p:spTgt spid="3">
                                            <p:txEl>
                                              <p:pRg st="3" end="3"/>
                                            </p:txEl>
                                          </p:spTgt>
                                        </p:tgtEl>
                                      </p:cBhvr>
                                      <p:to x="100000" y="80000"/>
                                    </p:animScale>
                                    <p:animScale>
                                      <p:cBhvr>
                                        <p:cTn id="50" dur="166" decel="50000">
                                          <p:stCondLst>
                                            <p:cond delay="1338"/>
                                          </p:stCondLst>
                                        </p:cTn>
                                        <p:tgtEl>
                                          <p:spTgt spid="3">
                                            <p:txEl>
                                              <p:pRg st="3" end="3"/>
                                            </p:txEl>
                                          </p:spTgt>
                                        </p:tgtEl>
                                      </p:cBhvr>
                                      <p:to x="100000" y="100000"/>
                                    </p:animScale>
                                    <p:animScale>
                                      <p:cBhvr>
                                        <p:cTn id="51" dur="26">
                                          <p:stCondLst>
                                            <p:cond delay="1642"/>
                                          </p:stCondLst>
                                        </p:cTn>
                                        <p:tgtEl>
                                          <p:spTgt spid="3">
                                            <p:txEl>
                                              <p:pRg st="3" end="3"/>
                                            </p:txEl>
                                          </p:spTgt>
                                        </p:tgtEl>
                                      </p:cBhvr>
                                      <p:to x="100000" y="90000"/>
                                    </p:animScale>
                                    <p:animScale>
                                      <p:cBhvr>
                                        <p:cTn id="52" dur="166" decel="50000">
                                          <p:stCondLst>
                                            <p:cond delay="1668"/>
                                          </p:stCondLst>
                                        </p:cTn>
                                        <p:tgtEl>
                                          <p:spTgt spid="3">
                                            <p:txEl>
                                              <p:pRg st="3" end="3"/>
                                            </p:txEl>
                                          </p:spTgt>
                                        </p:tgtEl>
                                      </p:cBhvr>
                                      <p:to x="100000" y="100000"/>
                                    </p:animScale>
                                    <p:animScale>
                                      <p:cBhvr>
                                        <p:cTn id="53" dur="26">
                                          <p:stCondLst>
                                            <p:cond delay="1808"/>
                                          </p:stCondLst>
                                        </p:cTn>
                                        <p:tgtEl>
                                          <p:spTgt spid="3">
                                            <p:txEl>
                                              <p:pRg st="3" end="3"/>
                                            </p:txEl>
                                          </p:spTgt>
                                        </p:tgtEl>
                                      </p:cBhvr>
                                      <p:to x="100000" y="95000"/>
                                    </p:animScale>
                                    <p:animScale>
                                      <p:cBhvr>
                                        <p:cTn id="54" dur="166" decel="50000">
                                          <p:stCondLst>
                                            <p:cond delay="1834"/>
                                          </p:stCondLst>
                                        </p:cTn>
                                        <p:tgtEl>
                                          <p:spTgt spid="3">
                                            <p:txEl>
                                              <p:pRg st="3" end="3"/>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wipe(down)">
                                      <p:cBhvr>
                                        <p:cTn id="57" dur="580">
                                          <p:stCondLst>
                                            <p:cond delay="0"/>
                                          </p:stCondLst>
                                        </p:cTn>
                                        <p:tgtEl>
                                          <p:spTgt spid="3">
                                            <p:txEl>
                                              <p:pRg st="4" end="4"/>
                                            </p:txEl>
                                          </p:spTgt>
                                        </p:tgtEl>
                                      </p:cBhvr>
                                    </p:animEffect>
                                    <p:anim calcmode="lin" valueType="num">
                                      <p:cBhvr>
                                        <p:cTn id="5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4" end="4"/>
                                            </p:txEl>
                                          </p:spTgt>
                                        </p:tgtEl>
                                      </p:cBhvr>
                                      <p:to x="100000" y="60000"/>
                                    </p:animScale>
                                    <p:animScale>
                                      <p:cBhvr>
                                        <p:cTn id="64" dur="166" decel="50000">
                                          <p:stCondLst>
                                            <p:cond delay="676"/>
                                          </p:stCondLst>
                                        </p:cTn>
                                        <p:tgtEl>
                                          <p:spTgt spid="3">
                                            <p:txEl>
                                              <p:pRg st="4" end="4"/>
                                            </p:txEl>
                                          </p:spTgt>
                                        </p:tgtEl>
                                      </p:cBhvr>
                                      <p:to x="100000" y="100000"/>
                                    </p:animScale>
                                    <p:animScale>
                                      <p:cBhvr>
                                        <p:cTn id="65" dur="26">
                                          <p:stCondLst>
                                            <p:cond delay="1312"/>
                                          </p:stCondLst>
                                        </p:cTn>
                                        <p:tgtEl>
                                          <p:spTgt spid="3">
                                            <p:txEl>
                                              <p:pRg st="4" end="4"/>
                                            </p:txEl>
                                          </p:spTgt>
                                        </p:tgtEl>
                                      </p:cBhvr>
                                      <p:to x="100000" y="80000"/>
                                    </p:animScale>
                                    <p:animScale>
                                      <p:cBhvr>
                                        <p:cTn id="66" dur="166" decel="50000">
                                          <p:stCondLst>
                                            <p:cond delay="1338"/>
                                          </p:stCondLst>
                                        </p:cTn>
                                        <p:tgtEl>
                                          <p:spTgt spid="3">
                                            <p:txEl>
                                              <p:pRg st="4" end="4"/>
                                            </p:txEl>
                                          </p:spTgt>
                                        </p:tgtEl>
                                      </p:cBhvr>
                                      <p:to x="100000" y="100000"/>
                                    </p:animScale>
                                    <p:animScale>
                                      <p:cBhvr>
                                        <p:cTn id="67" dur="26">
                                          <p:stCondLst>
                                            <p:cond delay="1642"/>
                                          </p:stCondLst>
                                        </p:cTn>
                                        <p:tgtEl>
                                          <p:spTgt spid="3">
                                            <p:txEl>
                                              <p:pRg st="4" end="4"/>
                                            </p:txEl>
                                          </p:spTgt>
                                        </p:tgtEl>
                                      </p:cBhvr>
                                      <p:to x="100000" y="90000"/>
                                    </p:animScale>
                                    <p:animScale>
                                      <p:cBhvr>
                                        <p:cTn id="68" dur="166" decel="50000">
                                          <p:stCondLst>
                                            <p:cond delay="1668"/>
                                          </p:stCondLst>
                                        </p:cTn>
                                        <p:tgtEl>
                                          <p:spTgt spid="3">
                                            <p:txEl>
                                              <p:pRg st="4" end="4"/>
                                            </p:txEl>
                                          </p:spTgt>
                                        </p:tgtEl>
                                      </p:cBhvr>
                                      <p:to x="100000" y="100000"/>
                                    </p:animScale>
                                    <p:animScale>
                                      <p:cBhvr>
                                        <p:cTn id="69" dur="26">
                                          <p:stCondLst>
                                            <p:cond delay="1808"/>
                                          </p:stCondLst>
                                        </p:cTn>
                                        <p:tgtEl>
                                          <p:spTgt spid="3">
                                            <p:txEl>
                                              <p:pRg st="4" end="4"/>
                                            </p:txEl>
                                          </p:spTgt>
                                        </p:tgtEl>
                                      </p:cBhvr>
                                      <p:to x="100000" y="95000"/>
                                    </p:animScale>
                                    <p:animScale>
                                      <p:cBhvr>
                                        <p:cTn id="7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pc2\Desktop\ÖZEL EĞİTİM HİZMETLERİ BÖLÜMÜ\KASIM 2018 FOTO\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88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5" y="2492896"/>
            <a:ext cx="8280920" cy="4104456"/>
          </a:xfrm>
        </p:spPr>
        <p:txBody>
          <a:bodyPr/>
          <a:lstStyle/>
          <a:p>
            <a:r>
              <a:rPr lang="tr-TR" dirty="0" smtClean="0">
                <a:solidFill>
                  <a:schemeClr val="tx1"/>
                </a:solidFill>
                <a:latin typeface="Times New Roman" pitchFamily="18" charset="0"/>
                <a:cs typeface="Times New Roman" pitchFamily="18" charset="0"/>
              </a:rPr>
              <a:t>İstanbul Valiliği tarafından düzenlenen ve Milli Eğitim Bakanımız Sayın Prof. Dr. Ziya </a:t>
            </a:r>
            <a:r>
              <a:rPr lang="tr-TR" dirty="0" err="1" smtClean="0">
                <a:solidFill>
                  <a:schemeClr val="tx1"/>
                </a:solidFill>
                <a:latin typeface="Times New Roman" pitchFamily="18" charset="0"/>
                <a:cs typeface="Times New Roman" pitchFamily="18" charset="0"/>
              </a:rPr>
              <a:t>SELÇUK’un</a:t>
            </a:r>
            <a:r>
              <a:rPr lang="tr-TR" dirty="0" smtClean="0">
                <a:solidFill>
                  <a:schemeClr val="tx1"/>
                </a:solidFill>
                <a:latin typeface="Times New Roman" pitchFamily="18" charset="0"/>
                <a:cs typeface="Times New Roman" pitchFamily="18" charset="0"/>
              </a:rPr>
              <a:t> katılımı ile gerçekleştirilen Öğretmenler Günü programına</a:t>
            </a:r>
            <a:r>
              <a:rPr lang="tr-TR" dirty="0">
                <a:solidFill>
                  <a:schemeClr val="tx1"/>
                </a:solidFill>
                <a:latin typeface="Times New Roman" pitchFamily="18" charset="0"/>
                <a:cs typeface="Times New Roman" pitchFamily="18" charset="0"/>
              </a:rPr>
              <a:t> </a:t>
            </a:r>
            <a:r>
              <a:rPr lang="tr-TR" dirty="0" err="1">
                <a:solidFill>
                  <a:schemeClr val="tx1"/>
                </a:solidFill>
                <a:latin typeface="Times New Roman" pitchFamily="18" charset="0"/>
                <a:cs typeface="Times New Roman" pitchFamily="18" charset="0"/>
              </a:rPr>
              <a:t>Beylikdüzü</a:t>
            </a:r>
            <a:r>
              <a:rPr lang="tr-TR" dirty="0">
                <a:solidFill>
                  <a:schemeClr val="tx1"/>
                </a:solidFill>
                <a:latin typeface="Times New Roman" pitchFamily="18" charset="0"/>
                <a:cs typeface="Times New Roman" pitchFamily="18" charset="0"/>
              </a:rPr>
              <a:t> İlçe Milli Eğitim Müdürlüğümüzü temsilen</a:t>
            </a:r>
            <a:r>
              <a:rPr lang="tr-TR" dirty="0" smtClean="0">
                <a:solidFill>
                  <a:schemeClr val="tx1"/>
                </a:solidFill>
                <a:latin typeface="Times New Roman" pitchFamily="18" charset="0"/>
                <a:cs typeface="Times New Roman" pitchFamily="18" charset="0"/>
              </a:rPr>
              <a:t>, İlçe Milli Eğitim Müdürümüz Sayın Barış </a:t>
            </a:r>
            <a:r>
              <a:rPr lang="tr-TR" smtClean="0">
                <a:solidFill>
                  <a:schemeClr val="tx1"/>
                </a:solidFill>
                <a:latin typeface="Times New Roman" pitchFamily="18" charset="0"/>
                <a:cs typeface="Times New Roman" pitchFamily="18" charset="0"/>
              </a:rPr>
              <a:t>YILDIZ ve özel </a:t>
            </a:r>
            <a:r>
              <a:rPr lang="tr-TR" dirty="0" smtClean="0">
                <a:solidFill>
                  <a:schemeClr val="tx1"/>
                </a:solidFill>
                <a:latin typeface="Times New Roman" pitchFamily="18" charset="0"/>
                <a:cs typeface="Times New Roman" pitchFamily="18" charset="0"/>
              </a:rPr>
              <a:t>eğitim öğretmenlerimizin de dahil olduğu grubumuz ile katıldık.</a:t>
            </a:r>
            <a:endParaRPr lang="tr-TR" dirty="0">
              <a:solidFill>
                <a:schemeClr val="tx1"/>
              </a:solidFill>
              <a:latin typeface="Times New Roman" pitchFamily="18" charset="0"/>
              <a:cs typeface="Times New Roman" pitchFamily="18" charset="0"/>
            </a:endParaRPr>
          </a:p>
        </p:txBody>
      </p:sp>
      <p:sp>
        <p:nvSpPr>
          <p:cNvPr id="3" name="Başlık 2"/>
          <p:cNvSpPr>
            <a:spLocks noGrp="1"/>
          </p:cNvSpPr>
          <p:nvPr>
            <p:ph type="title"/>
          </p:nvPr>
        </p:nvSpPr>
        <p:spPr/>
        <p:txBody>
          <a:bodyPr>
            <a:normAutofit/>
          </a:bodyPr>
          <a:lstStyle/>
          <a:p>
            <a:r>
              <a:rPr lang="tr-TR" sz="3200" dirty="0" smtClean="0">
                <a:solidFill>
                  <a:schemeClr val="tx1"/>
                </a:solidFill>
                <a:latin typeface="Times New Roman" pitchFamily="18" charset="0"/>
                <a:cs typeface="Times New Roman" pitchFamily="18" charset="0"/>
              </a:rPr>
              <a:t>Öğretmenler Günü İl Programı </a:t>
            </a:r>
            <a:endParaRPr lang="tr-TR"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08875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pc2\Desktop\ÖZEL EĞİTİM HİZMETLERİ BÖLÜMÜ\KASIM 2018 FOTO\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8712968"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8096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pc2\Desktop\ÖZEL EĞİTİM HİZMETLERİ BÖLÜMÜ\KASIM 2018 FOTO\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88640"/>
            <a:ext cx="8784977"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563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2492896"/>
            <a:ext cx="8496944" cy="4176464"/>
          </a:xfrm>
        </p:spPr>
        <p:txBody>
          <a:bodyPr/>
          <a:lstStyle/>
          <a:p>
            <a:r>
              <a:rPr lang="tr-TR" dirty="0" smtClean="0">
                <a:solidFill>
                  <a:schemeClr val="tx1"/>
                </a:solidFill>
                <a:latin typeface="Times New Roman" pitchFamily="18" charset="0"/>
                <a:cs typeface="Times New Roman" pitchFamily="18" charset="0"/>
              </a:rPr>
              <a:t>Özel Yetenek tanısı alan öğrencilerimizin eğitim-öğretim süreçlerinde desteklenmelerine ilişkin öğretmen farkındalığı arttırma ve aile bilgilendirme süreçleri okullarımızda yürütülmekte olup; özel yetenek tanılı çocuğu olan ailelerimizin, özel yetenekli çocuğu anlamak ve onlara karşı verimli-etkili bir yaklaşımda bulunmalarını kolaylaştıracak içeriklere ulaşabilmelerini sağlamak amacıyla </a:t>
            </a:r>
            <a:r>
              <a:rPr lang="tr-TR" dirty="0" err="1" smtClean="0">
                <a:solidFill>
                  <a:schemeClr val="tx1"/>
                </a:solidFill>
                <a:latin typeface="Times New Roman" pitchFamily="18" charset="0"/>
                <a:cs typeface="Times New Roman" pitchFamily="18" charset="0"/>
              </a:rPr>
              <a:t>Beylikdüzü</a:t>
            </a:r>
            <a:r>
              <a:rPr lang="tr-TR" dirty="0" smtClean="0">
                <a:solidFill>
                  <a:schemeClr val="tx1"/>
                </a:solidFill>
                <a:latin typeface="Times New Roman" pitchFamily="18" charset="0"/>
                <a:cs typeface="Times New Roman" pitchFamily="18" charset="0"/>
              </a:rPr>
              <a:t> Rehberlik ve Araştırma Merkezi internet sitesi üzerinden birçok yayına erişimi kolaylaştıracak şekilde link verildi.</a:t>
            </a:r>
          </a:p>
          <a:p>
            <a:endParaRPr lang="tr-TR" dirty="0" smtClean="0">
              <a:solidFill>
                <a:schemeClr val="tx1"/>
              </a:solidFill>
              <a:latin typeface="Times New Roman" pitchFamily="18" charset="0"/>
              <a:cs typeface="Times New Roman" pitchFamily="18" charset="0"/>
            </a:endParaRPr>
          </a:p>
          <a:p>
            <a:endParaRPr lang="tr-TR" dirty="0" smtClean="0"/>
          </a:p>
          <a:p>
            <a:endParaRPr lang="tr-TR" dirty="0"/>
          </a:p>
        </p:txBody>
      </p:sp>
      <p:sp>
        <p:nvSpPr>
          <p:cNvPr id="3" name="Başlık 2"/>
          <p:cNvSpPr>
            <a:spLocks noGrp="1"/>
          </p:cNvSpPr>
          <p:nvPr>
            <p:ph type="title"/>
          </p:nvPr>
        </p:nvSpPr>
        <p:spPr/>
        <p:txBody>
          <a:bodyPr>
            <a:normAutofit/>
          </a:bodyPr>
          <a:lstStyle/>
          <a:p>
            <a:r>
              <a:rPr lang="tr-TR" sz="3600" dirty="0" smtClean="0">
                <a:solidFill>
                  <a:schemeClr val="tx1"/>
                </a:solidFill>
                <a:latin typeface="Times New Roman" pitchFamily="18" charset="0"/>
                <a:cs typeface="Times New Roman" pitchFamily="18" charset="0"/>
              </a:rPr>
              <a:t>Özel Yetenekli Birey Eğitim Süreçleri</a:t>
            </a:r>
            <a:endParaRPr lang="tr-TR" sz="3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1647847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636912"/>
            <a:ext cx="8568951" cy="3960440"/>
          </a:xfrm>
        </p:spPr>
        <p:txBody>
          <a:bodyPr/>
          <a:lstStyle/>
          <a:p>
            <a:endParaRPr lang="tr-TR" dirty="0" smtClean="0">
              <a:latin typeface="Times New Roman" pitchFamily="18" charset="0"/>
              <a:cs typeface="Times New Roman" pitchFamily="18" charset="0"/>
            </a:endParaRPr>
          </a:p>
          <a:p>
            <a:r>
              <a:rPr lang="tr-TR" dirty="0" smtClean="0">
                <a:solidFill>
                  <a:schemeClr val="tx1"/>
                </a:solidFill>
                <a:latin typeface="Times New Roman" pitchFamily="18" charset="0"/>
                <a:cs typeface="Times New Roman" pitchFamily="18" charset="0"/>
              </a:rPr>
              <a:t>Özel Eğitim ve Rehberlik Hizmetleri Genel Müdürlüğü internet sitesi üzerinden yayımlanan ve kurumumuz internet sitesi üzerinden link verilerek erişime sunulan yayınlar, Özel Yetenekli Birey tanısı alan öğrencilerimizin aileleri ve öğrencilerimizin eğitim süreçlerini destekleyen tüm öğretmenlerimizi ilgilendiren bu önemli yayınlara ilişkin olarak okul idarecilerimize bilgi verildi.</a:t>
            </a:r>
            <a:endParaRPr lang="tr-TR" dirty="0">
              <a:solidFill>
                <a:schemeClr val="tx1"/>
              </a:solidFill>
              <a:latin typeface="Times New Roman" pitchFamily="18" charset="0"/>
              <a:cs typeface="Times New Roman" pitchFamily="18" charset="0"/>
            </a:endParaRPr>
          </a:p>
        </p:txBody>
      </p:sp>
      <p:sp>
        <p:nvSpPr>
          <p:cNvPr id="3" name="Başlık 2"/>
          <p:cNvSpPr>
            <a:spLocks noGrp="1"/>
          </p:cNvSpPr>
          <p:nvPr>
            <p:ph type="title"/>
          </p:nvPr>
        </p:nvSpPr>
        <p:spPr/>
        <p:txBody>
          <a:bodyPr>
            <a:normAutofit fontScale="90000"/>
          </a:bodyPr>
          <a:lstStyle/>
          <a:p>
            <a:r>
              <a:rPr lang="tr-TR" dirty="0">
                <a:solidFill>
                  <a:schemeClr val="tx1"/>
                </a:solidFill>
                <a:latin typeface="Times New Roman" pitchFamily="18" charset="0"/>
                <a:cs typeface="Times New Roman" pitchFamily="18" charset="0"/>
              </a:rPr>
              <a:t>Özel Yetenekli Birey Eğitim Süreçleri</a:t>
            </a:r>
            <a:endParaRPr lang="tr-TR" dirty="0"/>
          </a:p>
        </p:txBody>
      </p:sp>
    </p:spTree>
    <p:extLst>
      <p:ext uri="{BB962C8B-B14F-4D97-AF65-F5344CB8AC3E}">
        <p14:creationId xmlns:p14="http://schemas.microsoft.com/office/powerpoint/2010/main" val="1976884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2492896"/>
            <a:ext cx="8496944" cy="4104456"/>
          </a:xfrm>
        </p:spPr>
        <p:txBody>
          <a:bodyPr/>
          <a:lstStyle/>
          <a:p>
            <a:pPr marL="0" indent="0">
              <a:buNone/>
            </a:pPr>
            <a:r>
              <a:rPr lang="tr-TR" u="sng" dirty="0" smtClean="0">
                <a:solidFill>
                  <a:schemeClr val="tx1"/>
                </a:solidFill>
                <a:latin typeface="Times New Roman" pitchFamily="18" charset="0"/>
                <a:cs typeface="Times New Roman" pitchFamily="18" charset="0"/>
              </a:rPr>
              <a:t>Özel Eğitim ve Rehberlik Hizmetleri Genel Müdürlüğü Yayınları (Özel Yeteneklilere İlişkin)</a:t>
            </a:r>
          </a:p>
          <a:p>
            <a:pPr marL="0" indent="0">
              <a:buNone/>
            </a:pPr>
            <a:endParaRPr lang="tr-TR" u="sng" dirty="0" smtClean="0">
              <a:solidFill>
                <a:schemeClr val="tx1"/>
              </a:solidFill>
              <a:latin typeface="Times New Roman" pitchFamily="18" charset="0"/>
              <a:cs typeface="Times New Roman" pitchFamily="18" charset="0"/>
            </a:endParaRPr>
          </a:p>
          <a:p>
            <a:r>
              <a:rPr lang="tr-TR" dirty="0" smtClean="0">
                <a:solidFill>
                  <a:schemeClr val="tx1"/>
                </a:solidFill>
                <a:latin typeface="Times New Roman" pitchFamily="18" charset="0"/>
                <a:cs typeface="Times New Roman" pitchFamily="18" charset="0"/>
              </a:rPr>
              <a:t>Özel Yetenekli Çocuklar Aile Kılavuzu</a:t>
            </a:r>
          </a:p>
          <a:p>
            <a:r>
              <a:rPr lang="tr-TR" dirty="0" smtClean="0">
                <a:solidFill>
                  <a:schemeClr val="tx1"/>
                </a:solidFill>
                <a:latin typeface="Times New Roman" pitchFamily="18" charset="0"/>
                <a:cs typeface="Times New Roman" pitchFamily="18" charset="0"/>
              </a:rPr>
              <a:t>Özel Yetenekli Bireylerin Eğitimi Strateji ve Uygulama Kılavuzu</a:t>
            </a:r>
          </a:p>
          <a:p>
            <a:r>
              <a:rPr lang="tr-TR" dirty="0" smtClean="0">
                <a:solidFill>
                  <a:schemeClr val="tx1"/>
                </a:solidFill>
                <a:latin typeface="Times New Roman" pitchFamily="18" charset="0"/>
                <a:cs typeface="Times New Roman" pitchFamily="18" charset="0"/>
              </a:rPr>
              <a:t>Beni Anlayın, Özel Yetenekli Çocuğum Var</a:t>
            </a:r>
          </a:p>
          <a:p>
            <a:r>
              <a:rPr lang="tr-TR" dirty="0" smtClean="0">
                <a:solidFill>
                  <a:schemeClr val="tx1"/>
                </a:solidFill>
                <a:latin typeface="Times New Roman" pitchFamily="18" charset="0"/>
                <a:cs typeface="Times New Roman" pitchFamily="18" charset="0"/>
              </a:rPr>
              <a:t>Özel Yetenekli Öğrenciler İçin Zenginleştirilmiş Etkinlik Örnekleri</a:t>
            </a:r>
          </a:p>
          <a:p>
            <a:pPr marL="0" indent="0">
              <a:buNone/>
            </a:pPr>
            <a:endParaRPr lang="tr-TR" dirty="0" smtClean="0"/>
          </a:p>
          <a:p>
            <a:pPr marL="0" indent="0">
              <a:buNone/>
            </a:pPr>
            <a:endParaRPr lang="tr-TR" dirty="0" smtClean="0"/>
          </a:p>
        </p:txBody>
      </p:sp>
      <p:sp>
        <p:nvSpPr>
          <p:cNvPr id="3" name="Başlık 2"/>
          <p:cNvSpPr>
            <a:spLocks noGrp="1"/>
          </p:cNvSpPr>
          <p:nvPr>
            <p:ph type="title"/>
          </p:nvPr>
        </p:nvSpPr>
        <p:spPr/>
        <p:txBody>
          <a:bodyPr>
            <a:normAutofit fontScale="90000"/>
          </a:bodyPr>
          <a:lstStyle/>
          <a:p>
            <a:r>
              <a:rPr lang="tr-TR" dirty="0">
                <a:solidFill>
                  <a:schemeClr val="tx1"/>
                </a:solidFill>
                <a:latin typeface="Times New Roman" pitchFamily="18" charset="0"/>
                <a:cs typeface="Times New Roman" pitchFamily="18" charset="0"/>
              </a:rPr>
              <a:t>Özel Yetenekli Birey Eğitim Süreçleri</a:t>
            </a:r>
            <a:endParaRPr lang="tr-TR" dirty="0"/>
          </a:p>
        </p:txBody>
      </p:sp>
    </p:spTree>
    <p:extLst>
      <p:ext uri="{BB962C8B-B14F-4D97-AF65-F5344CB8AC3E}">
        <p14:creationId xmlns:p14="http://schemas.microsoft.com/office/powerpoint/2010/main" val="4026833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00"/>
                                        <p:tgtEl>
                                          <p:spTgt spid="2">
                                            <p:txEl>
                                              <p:pRg st="5" end="5"/>
                                            </p:txEl>
                                          </p:spTgt>
                                        </p:tgtEl>
                                      </p:cBhvr>
                                    </p:animEffect>
                                    <p:anim calcmode="lin" valueType="num">
                                      <p:cBhvr>
                                        <p:cTn id="2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pc2\Desktop\ÖZEL EĞİTİM HİZMETLERİ BÖLÜMÜ\KASIM 2018 FOTO\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65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14701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338328"/>
            <a:ext cx="8229600" cy="1578504"/>
          </a:xfrm>
        </p:spPr>
        <p:txBody>
          <a:bodyPr>
            <a:normAutofit/>
          </a:bodyPr>
          <a:lstStyle/>
          <a:p>
            <a:r>
              <a:rPr lang="tr-TR" sz="2400" b="1" dirty="0">
                <a:solidFill>
                  <a:schemeClr val="tx1"/>
                </a:solidFill>
                <a:latin typeface="Times New Roman" pitchFamily="18" charset="0"/>
                <a:cs typeface="Times New Roman" pitchFamily="18" charset="0"/>
              </a:rPr>
              <a:t>BEYLİKDÜZÜ REHBERLİK VE ARAŞTIRMA MERKEZİ</a:t>
            </a:r>
            <a:endParaRPr lang="tr-TR" sz="2400" dirty="0">
              <a:solidFill>
                <a:schemeClr val="tx1"/>
              </a:solidFill>
              <a:latin typeface="Times New Roman" pitchFamily="18" charset="0"/>
              <a:cs typeface="Times New Roman" pitchFamily="18" charset="0"/>
            </a:endParaRPr>
          </a:p>
        </p:txBody>
      </p:sp>
      <p:sp>
        <p:nvSpPr>
          <p:cNvPr id="7" name="İçerik Yer Tutucusu 6"/>
          <p:cNvSpPr>
            <a:spLocks noGrp="1"/>
          </p:cNvSpPr>
          <p:nvPr>
            <p:ph idx="1"/>
          </p:nvPr>
        </p:nvSpPr>
        <p:spPr/>
        <p:txBody>
          <a:bodyPr>
            <a:normAutofit lnSpcReduction="10000"/>
          </a:bodyPr>
          <a:lstStyle/>
          <a:p>
            <a:pPr marL="0" indent="0" algn="ctr">
              <a:buNone/>
            </a:pPr>
            <a:r>
              <a:rPr lang="tr-TR" dirty="0">
                <a:solidFill>
                  <a:schemeClr val="tx1"/>
                </a:solidFill>
                <a:latin typeface="Times New Roman" pitchFamily="18" charset="0"/>
                <a:cs typeface="Times New Roman" pitchFamily="18" charset="0"/>
              </a:rPr>
              <a:t>Cumhuriyet Mah. Atatürk Bulvarı</a:t>
            </a:r>
          </a:p>
          <a:p>
            <a:pPr marL="0" indent="0" algn="ctr">
              <a:buNone/>
            </a:pPr>
            <a:r>
              <a:rPr lang="tr-TR" dirty="0">
                <a:solidFill>
                  <a:schemeClr val="tx1"/>
                </a:solidFill>
                <a:latin typeface="Times New Roman" pitchFamily="18" charset="0"/>
                <a:cs typeface="Times New Roman" pitchFamily="18" charset="0"/>
              </a:rPr>
              <a:t>ADM İş Merkezi No:8/1</a:t>
            </a:r>
          </a:p>
          <a:p>
            <a:pPr marL="0" indent="0" algn="ctr">
              <a:buNone/>
            </a:pPr>
            <a:r>
              <a:rPr lang="tr-TR" dirty="0" err="1">
                <a:solidFill>
                  <a:schemeClr val="tx1"/>
                </a:solidFill>
                <a:latin typeface="Times New Roman" pitchFamily="18" charset="0"/>
                <a:cs typeface="Times New Roman" pitchFamily="18" charset="0"/>
              </a:rPr>
              <a:t>Beylikdüzü</a:t>
            </a:r>
            <a:endParaRPr lang="tr-TR" dirty="0">
              <a:solidFill>
                <a:schemeClr val="tx1"/>
              </a:solidFill>
              <a:latin typeface="Times New Roman" pitchFamily="18" charset="0"/>
              <a:cs typeface="Times New Roman" pitchFamily="18" charset="0"/>
            </a:endParaRPr>
          </a:p>
          <a:p>
            <a:pPr marL="0" indent="0" algn="ctr">
              <a:buNone/>
            </a:pPr>
            <a:r>
              <a:rPr lang="tr-TR" dirty="0" smtClean="0">
                <a:solidFill>
                  <a:schemeClr val="tx1"/>
                </a:solidFill>
                <a:latin typeface="Times New Roman" pitchFamily="18" charset="0"/>
                <a:cs typeface="Times New Roman" pitchFamily="18" charset="0"/>
              </a:rPr>
              <a:t> İletişim</a:t>
            </a:r>
            <a:r>
              <a:rPr lang="tr-TR" dirty="0">
                <a:solidFill>
                  <a:schemeClr val="tx1"/>
                </a:solidFill>
                <a:latin typeface="Times New Roman" pitchFamily="18" charset="0"/>
                <a:cs typeface="Times New Roman" pitchFamily="18" charset="0"/>
              </a:rPr>
              <a:t>: (212) 871 00 24</a:t>
            </a:r>
          </a:p>
          <a:p>
            <a:pPr marL="0" indent="0">
              <a:buNone/>
            </a:pPr>
            <a:endParaRPr lang="tr-TR" dirty="0" smtClean="0">
              <a:solidFill>
                <a:schemeClr val="tx1"/>
              </a:solidFill>
            </a:endParaRPr>
          </a:p>
          <a:p>
            <a:pPr marL="0" indent="0">
              <a:buNone/>
            </a:pPr>
            <a:endParaRPr lang="tr-TR" dirty="0"/>
          </a:p>
          <a:p>
            <a:pPr marL="0" indent="0">
              <a:buNone/>
            </a:pPr>
            <a:endParaRPr lang="tr-TR" dirty="0" smtClean="0"/>
          </a:p>
          <a:p>
            <a:pPr marL="0" indent="0" algn="ctr">
              <a:buNone/>
            </a:pPr>
            <a:r>
              <a:rPr lang="tr-TR" b="1" dirty="0">
                <a:latin typeface="Times New Roman" pitchFamily="18" charset="0"/>
                <a:cs typeface="Times New Roman" pitchFamily="18" charset="0"/>
              </a:rPr>
              <a:t>http://beylikduzuram.meb.k12.tr/</a:t>
            </a:r>
          </a:p>
          <a:p>
            <a:pPr marL="0" indent="0">
              <a:buNone/>
            </a:pPr>
            <a:endParaRPr lang="tr-TR" dirty="0"/>
          </a:p>
        </p:txBody>
      </p:sp>
    </p:spTree>
    <p:extLst>
      <p:ext uri="{BB962C8B-B14F-4D97-AF65-F5344CB8AC3E}">
        <p14:creationId xmlns:p14="http://schemas.microsoft.com/office/powerpoint/2010/main" val="20980517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down)">
                                      <p:cBhvr>
                                        <p:cTn id="23" dur="580">
                                          <p:stCondLst>
                                            <p:cond delay="0"/>
                                          </p:stCondLst>
                                        </p:cTn>
                                        <p:tgtEl>
                                          <p:spTgt spid="7">
                                            <p:txEl>
                                              <p:pRg st="1" end="1"/>
                                            </p:txEl>
                                          </p:spTgt>
                                        </p:tgtEl>
                                      </p:cBhvr>
                                    </p:animEffect>
                                    <p:anim calcmode="lin" valueType="num">
                                      <p:cBhvr>
                                        <p:cTn id="24"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xEl>
                                              <p:pRg st="1" end="1"/>
                                            </p:txEl>
                                          </p:spTgt>
                                        </p:tgtEl>
                                      </p:cBhvr>
                                      <p:to x="100000" y="60000"/>
                                    </p:animScale>
                                    <p:animScale>
                                      <p:cBhvr>
                                        <p:cTn id="30" dur="166" decel="50000">
                                          <p:stCondLst>
                                            <p:cond delay="676"/>
                                          </p:stCondLst>
                                        </p:cTn>
                                        <p:tgtEl>
                                          <p:spTgt spid="7">
                                            <p:txEl>
                                              <p:pRg st="1" end="1"/>
                                            </p:txEl>
                                          </p:spTgt>
                                        </p:tgtEl>
                                      </p:cBhvr>
                                      <p:to x="100000" y="100000"/>
                                    </p:animScale>
                                    <p:animScale>
                                      <p:cBhvr>
                                        <p:cTn id="31" dur="26">
                                          <p:stCondLst>
                                            <p:cond delay="1312"/>
                                          </p:stCondLst>
                                        </p:cTn>
                                        <p:tgtEl>
                                          <p:spTgt spid="7">
                                            <p:txEl>
                                              <p:pRg st="1" end="1"/>
                                            </p:txEl>
                                          </p:spTgt>
                                        </p:tgtEl>
                                      </p:cBhvr>
                                      <p:to x="100000" y="80000"/>
                                    </p:animScale>
                                    <p:animScale>
                                      <p:cBhvr>
                                        <p:cTn id="32" dur="166" decel="50000">
                                          <p:stCondLst>
                                            <p:cond delay="1338"/>
                                          </p:stCondLst>
                                        </p:cTn>
                                        <p:tgtEl>
                                          <p:spTgt spid="7">
                                            <p:txEl>
                                              <p:pRg st="1" end="1"/>
                                            </p:txEl>
                                          </p:spTgt>
                                        </p:tgtEl>
                                      </p:cBhvr>
                                      <p:to x="100000" y="100000"/>
                                    </p:animScale>
                                    <p:animScale>
                                      <p:cBhvr>
                                        <p:cTn id="33" dur="26">
                                          <p:stCondLst>
                                            <p:cond delay="1642"/>
                                          </p:stCondLst>
                                        </p:cTn>
                                        <p:tgtEl>
                                          <p:spTgt spid="7">
                                            <p:txEl>
                                              <p:pRg st="1" end="1"/>
                                            </p:txEl>
                                          </p:spTgt>
                                        </p:tgtEl>
                                      </p:cBhvr>
                                      <p:to x="100000" y="90000"/>
                                    </p:animScale>
                                    <p:animScale>
                                      <p:cBhvr>
                                        <p:cTn id="34" dur="166" decel="50000">
                                          <p:stCondLst>
                                            <p:cond delay="1668"/>
                                          </p:stCondLst>
                                        </p:cTn>
                                        <p:tgtEl>
                                          <p:spTgt spid="7">
                                            <p:txEl>
                                              <p:pRg st="1" end="1"/>
                                            </p:txEl>
                                          </p:spTgt>
                                        </p:tgtEl>
                                      </p:cBhvr>
                                      <p:to x="100000" y="100000"/>
                                    </p:animScale>
                                    <p:animScale>
                                      <p:cBhvr>
                                        <p:cTn id="35" dur="26">
                                          <p:stCondLst>
                                            <p:cond delay="1808"/>
                                          </p:stCondLst>
                                        </p:cTn>
                                        <p:tgtEl>
                                          <p:spTgt spid="7">
                                            <p:txEl>
                                              <p:pRg st="1" end="1"/>
                                            </p:txEl>
                                          </p:spTgt>
                                        </p:tgtEl>
                                      </p:cBhvr>
                                      <p:to x="100000" y="95000"/>
                                    </p:animScale>
                                    <p:animScale>
                                      <p:cBhvr>
                                        <p:cTn id="36" dur="166" decel="50000">
                                          <p:stCondLst>
                                            <p:cond delay="1834"/>
                                          </p:stCondLst>
                                        </p:cTn>
                                        <p:tgtEl>
                                          <p:spTgt spid="7">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wipe(down)">
                                      <p:cBhvr>
                                        <p:cTn id="39" dur="580">
                                          <p:stCondLst>
                                            <p:cond delay="0"/>
                                          </p:stCondLst>
                                        </p:cTn>
                                        <p:tgtEl>
                                          <p:spTgt spid="7">
                                            <p:txEl>
                                              <p:pRg st="2" end="2"/>
                                            </p:txEl>
                                          </p:spTgt>
                                        </p:tgtEl>
                                      </p:cBhvr>
                                    </p:animEffect>
                                    <p:anim calcmode="lin" valueType="num">
                                      <p:cBhvr>
                                        <p:cTn id="40"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xEl>
                                              <p:pRg st="2" end="2"/>
                                            </p:txEl>
                                          </p:spTgt>
                                        </p:tgtEl>
                                      </p:cBhvr>
                                      <p:to x="100000" y="60000"/>
                                    </p:animScale>
                                    <p:animScale>
                                      <p:cBhvr>
                                        <p:cTn id="46" dur="166" decel="50000">
                                          <p:stCondLst>
                                            <p:cond delay="676"/>
                                          </p:stCondLst>
                                        </p:cTn>
                                        <p:tgtEl>
                                          <p:spTgt spid="7">
                                            <p:txEl>
                                              <p:pRg st="2" end="2"/>
                                            </p:txEl>
                                          </p:spTgt>
                                        </p:tgtEl>
                                      </p:cBhvr>
                                      <p:to x="100000" y="100000"/>
                                    </p:animScale>
                                    <p:animScale>
                                      <p:cBhvr>
                                        <p:cTn id="47" dur="26">
                                          <p:stCondLst>
                                            <p:cond delay="1312"/>
                                          </p:stCondLst>
                                        </p:cTn>
                                        <p:tgtEl>
                                          <p:spTgt spid="7">
                                            <p:txEl>
                                              <p:pRg st="2" end="2"/>
                                            </p:txEl>
                                          </p:spTgt>
                                        </p:tgtEl>
                                      </p:cBhvr>
                                      <p:to x="100000" y="80000"/>
                                    </p:animScale>
                                    <p:animScale>
                                      <p:cBhvr>
                                        <p:cTn id="48" dur="166" decel="50000">
                                          <p:stCondLst>
                                            <p:cond delay="1338"/>
                                          </p:stCondLst>
                                        </p:cTn>
                                        <p:tgtEl>
                                          <p:spTgt spid="7">
                                            <p:txEl>
                                              <p:pRg st="2" end="2"/>
                                            </p:txEl>
                                          </p:spTgt>
                                        </p:tgtEl>
                                      </p:cBhvr>
                                      <p:to x="100000" y="100000"/>
                                    </p:animScale>
                                    <p:animScale>
                                      <p:cBhvr>
                                        <p:cTn id="49" dur="26">
                                          <p:stCondLst>
                                            <p:cond delay="1642"/>
                                          </p:stCondLst>
                                        </p:cTn>
                                        <p:tgtEl>
                                          <p:spTgt spid="7">
                                            <p:txEl>
                                              <p:pRg st="2" end="2"/>
                                            </p:txEl>
                                          </p:spTgt>
                                        </p:tgtEl>
                                      </p:cBhvr>
                                      <p:to x="100000" y="90000"/>
                                    </p:animScale>
                                    <p:animScale>
                                      <p:cBhvr>
                                        <p:cTn id="50" dur="166" decel="50000">
                                          <p:stCondLst>
                                            <p:cond delay="1668"/>
                                          </p:stCondLst>
                                        </p:cTn>
                                        <p:tgtEl>
                                          <p:spTgt spid="7">
                                            <p:txEl>
                                              <p:pRg st="2" end="2"/>
                                            </p:txEl>
                                          </p:spTgt>
                                        </p:tgtEl>
                                      </p:cBhvr>
                                      <p:to x="100000" y="100000"/>
                                    </p:animScale>
                                    <p:animScale>
                                      <p:cBhvr>
                                        <p:cTn id="51" dur="26">
                                          <p:stCondLst>
                                            <p:cond delay="1808"/>
                                          </p:stCondLst>
                                        </p:cTn>
                                        <p:tgtEl>
                                          <p:spTgt spid="7">
                                            <p:txEl>
                                              <p:pRg st="2" end="2"/>
                                            </p:txEl>
                                          </p:spTgt>
                                        </p:tgtEl>
                                      </p:cBhvr>
                                      <p:to x="100000" y="95000"/>
                                    </p:animScale>
                                    <p:animScale>
                                      <p:cBhvr>
                                        <p:cTn id="52" dur="166" decel="50000">
                                          <p:stCondLst>
                                            <p:cond delay="1834"/>
                                          </p:stCondLst>
                                        </p:cTn>
                                        <p:tgtEl>
                                          <p:spTgt spid="7">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down)">
                                      <p:cBhvr>
                                        <p:cTn id="55" dur="580">
                                          <p:stCondLst>
                                            <p:cond delay="0"/>
                                          </p:stCondLst>
                                        </p:cTn>
                                        <p:tgtEl>
                                          <p:spTgt spid="7">
                                            <p:txEl>
                                              <p:pRg st="3" end="3"/>
                                            </p:txEl>
                                          </p:spTgt>
                                        </p:tgtEl>
                                      </p:cBhvr>
                                    </p:animEffect>
                                    <p:anim calcmode="lin" valueType="num">
                                      <p:cBhvr>
                                        <p:cTn id="56" dur="1822"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xEl>
                                              <p:pRg st="3" end="3"/>
                                            </p:txEl>
                                          </p:spTgt>
                                        </p:tgtEl>
                                      </p:cBhvr>
                                      <p:to x="100000" y="60000"/>
                                    </p:animScale>
                                    <p:animScale>
                                      <p:cBhvr>
                                        <p:cTn id="62" dur="166" decel="50000">
                                          <p:stCondLst>
                                            <p:cond delay="676"/>
                                          </p:stCondLst>
                                        </p:cTn>
                                        <p:tgtEl>
                                          <p:spTgt spid="7">
                                            <p:txEl>
                                              <p:pRg st="3" end="3"/>
                                            </p:txEl>
                                          </p:spTgt>
                                        </p:tgtEl>
                                      </p:cBhvr>
                                      <p:to x="100000" y="100000"/>
                                    </p:animScale>
                                    <p:animScale>
                                      <p:cBhvr>
                                        <p:cTn id="63" dur="26">
                                          <p:stCondLst>
                                            <p:cond delay="1312"/>
                                          </p:stCondLst>
                                        </p:cTn>
                                        <p:tgtEl>
                                          <p:spTgt spid="7">
                                            <p:txEl>
                                              <p:pRg st="3" end="3"/>
                                            </p:txEl>
                                          </p:spTgt>
                                        </p:tgtEl>
                                      </p:cBhvr>
                                      <p:to x="100000" y="80000"/>
                                    </p:animScale>
                                    <p:animScale>
                                      <p:cBhvr>
                                        <p:cTn id="64" dur="166" decel="50000">
                                          <p:stCondLst>
                                            <p:cond delay="1338"/>
                                          </p:stCondLst>
                                        </p:cTn>
                                        <p:tgtEl>
                                          <p:spTgt spid="7">
                                            <p:txEl>
                                              <p:pRg st="3" end="3"/>
                                            </p:txEl>
                                          </p:spTgt>
                                        </p:tgtEl>
                                      </p:cBhvr>
                                      <p:to x="100000" y="100000"/>
                                    </p:animScale>
                                    <p:animScale>
                                      <p:cBhvr>
                                        <p:cTn id="65" dur="26">
                                          <p:stCondLst>
                                            <p:cond delay="1642"/>
                                          </p:stCondLst>
                                        </p:cTn>
                                        <p:tgtEl>
                                          <p:spTgt spid="7">
                                            <p:txEl>
                                              <p:pRg st="3" end="3"/>
                                            </p:txEl>
                                          </p:spTgt>
                                        </p:tgtEl>
                                      </p:cBhvr>
                                      <p:to x="100000" y="90000"/>
                                    </p:animScale>
                                    <p:animScale>
                                      <p:cBhvr>
                                        <p:cTn id="66" dur="166" decel="50000">
                                          <p:stCondLst>
                                            <p:cond delay="1668"/>
                                          </p:stCondLst>
                                        </p:cTn>
                                        <p:tgtEl>
                                          <p:spTgt spid="7">
                                            <p:txEl>
                                              <p:pRg st="3" end="3"/>
                                            </p:txEl>
                                          </p:spTgt>
                                        </p:tgtEl>
                                      </p:cBhvr>
                                      <p:to x="100000" y="100000"/>
                                    </p:animScale>
                                    <p:animScale>
                                      <p:cBhvr>
                                        <p:cTn id="67" dur="26">
                                          <p:stCondLst>
                                            <p:cond delay="1808"/>
                                          </p:stCondLst>
                                        </p:cTn>
                                        <p:tgtEl>
                                          <p:spTgt spid="7">
                                            <p:txEl>
                                              <p:pRg st="3" end="3"/>
                                            </p:txEl>
                                          </p:spTgt>
                                        </p:tgtEl>
                                      </p:cBhvr>
                                      <p:to x="100000" y="95000"/>
                                    </p:animScale>
                                    <p:animScale>
                                      <p:cBhvr>
                                        <p:cTn id="68" dur="166" decel="50000">
                                          <p:stCondLst>
                                            <p:cond delay="1834"/>
                                          </p:stCondLst>
                                        </p:cTn>
                                        <p:tgtEl>
                                          <p:spTgt spid="7">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348880"/>
            <a:ext cx="8712967" cy="3777283"/>
          </a:xfrm>
        </p:spPr>
        <p:txBody>
          <a:bodyPr>
            <a:normAutofit/>
          </a:bodyPr>
          <a:lstStyle/>
          <a:p>
            <a:r>
              <a:rPr lang="tr-TR" sz="2000" dirty="0" smtClean="0">
                <a:solidFill>
                  <a:schemeClr val="tx1"/>
                </a:solidFill>
                <a:latin typeface="Times New Roman" pitchFamily="18" charset="0"/>
                <a:cs typeface="Times New Roman" pitchFamily="18" charset="0"/>
              </a:rPr>
              <a:t>Kasım 2018 İl Eylem Planı doğrultusunda yürütülen çalışmalarımızı sizler için derledik. Bu kapsamda öncelikli olarak, İl Eylem Planı Kasım Ayı </a:t>
            </a:r>
            <a:r>
              <a:rPr lang="tr-TR" sz="2000" dirty="0" err="1" smtClean="0">
                <a:solidFill>
                  <a:schemeClr val="tx1"/>
                </a:solidFill>
                <a:latin typeface="Times New Roman" pitchFamily="18" charset="0"/>
                <a:cs typeface="Times New Roman" pitchFamily="18" charset="0"/>
              </a:rPr>
              <a:t>Çalışmaları’na</a:t>
            </a:r>
            <a:r>
              <a:rPr lang="tr-TR" sz="2000" dirty="0" smtClean="0">
                <a:solidFill>
                  <a:schemeClr val="tx1"/>
                </a:solidFill>
                <a:latin typeface="Times New Roman" pitchFamily="18" charset="0"/>
                <a:cs typeface="Times New Roman" pitchFamily="18" charset="0"/>
              </a:rPr>
              <a:t> İlişkin planlama yapılarak DYS üzerinden resmi/özel tüm okullarımıza duyurulması ilçe milli eğitim müdürlüğümüzce sağlandı.</a:t>
            </a:r>
          </a:p>
          <a:p>
            <a:pPr marL="0" indent="0">
              <a:buNone/>
            </a:pPr>
            <a:endParaRPr lang="tr-TR" sz="2000" dirty="0" smtClean="0">
              <a:solidFill>
                <a:schemeClr val="tx1"/>
              </a:solidFill>
              <a:latin typeface="Times New Roman" pitchFamily="18" charset="0"/>
              <a:cs typeface="Times New Roman" pitchFamily="18" charset="0"/>
            </a:endParaRPr>
          </a:p>
          <a:p>
            <a:r>
              <a:rPr lang="tr-TR" sz="2000" dirty="0" smtClean="0">
                <a:solidFill>
                  <a:schemeClr val="tx1"/>
                </a:solidFill>
                <a:latin typeface="Times New Roman" pitchFamily="18" charset="0"/>
                <a:cs typeface="Times New Roman" pitchFamily="18" charset="0"/>
              </a:rPr>
              <a:t>İlgili kılavuzun yayımlanması ile takvimi başlayan 2018-2019 Eğitim-Öğretim yılı BİLSEM süreçlerine ilişkin gerekli bilgilendirme yazıları resmi/özel tüm ilkokullarımıza duyuruldu.</a:t>
            </a:r>
          </a:p>
          <a:p>
            <a:endParaRPr lang="tr-TR" sz="2000" dirty="0">
              <a:latin typeface="Times New Roman" pitchFamily="18" charset="0"/>
              <a:cs typeface="Times New Roman" pitchFamily="18" charset="0"/>
            </a:endParaRPr>
          </a:p>
        </p:txBody>
      </p:sp>
      <p:sp>
        <p:nvSpPr>
          <p:cNvPr id="3" name="Başlık 2"/>
          <p:cNvSpPr>
            <a:spLocks noGrp="1"/>
          </p:cNvSpPr>
          <p:nvPr>
            <p:ph type="title"/>
          </p:nvPr>
        </p:nvSpPr>
        <p:spPr>
          <a:xfrm>
            <a:off x="457200" y="338328"/>
            <a:ext cx="8229600" cy="1362480"/>
          </a:xfrm>
        </p:spPr>
        <p:txBody>
          <a:bodyPr>
            <a:normAutofit/>
          </a:bodyPr>
          <a:lstStyle/>
          <a:p>
            <a:r>
              <a:rPr lang="tr-TR" sz="2000" dirty="0" smtClean="0">
                <a:solidFill>
                  <a:schemeClr val="tx1"/>
                </a:solidFill>
                <a:latin typeface="Times New Roman" pitchFamily="18" charset="0"/>
                <a:cs typeface="Times New Roman" pitchFamily="18" charset="0"/>
              </a:rPr>
              <a:t>KASIM 2018 İL EYLEM PLANI DOĞRULTUSUNDA HAZIRLANAN ÖZEL EĞİTİM GÜCEMİZ/BÜLTENİMİZ</a:t>
            </a:r>
            <a:endParaRPr lang="tr-TR"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93708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492896"/>
            <a:ext cx="8568951" cy="4032448"/>
          </a:xfrm>
        </p:spPr>
        <p:txBody>
          <a:bodyPr>
            <a:normAutofit/>
          </a:bodyPr>
          <a:lstStyle/>
          <a:p>
            <a:pPr marL="0" indent="0">
              <a:buNone/>
            </a:pPr>
            <a:endParaRPr lang="tr-TR" sz="2000" dirty="0">
              <a:solidFill>
                <a:schemeClr val="tx1"/>
              </a:solidFill>
              <a:latin typeface="Times New Roman" pitchFamily="18" charset="0"/>
              <a:cs typeface="Times New Roman" pitchFamily="18" charset="0"/>
            </a:endParaRPr>
          </a:p>
          <a:p>
            <a:r>
              <a:rPr lang="tr-TR" sz="2000" dirty="0" smtClean="0">
                <a:solidFill>
                  <a:schemeClr val="tx1"/>
                </a:solidFill>
                <a:latin typeface="Times New Roman" pitchFamily="18" charset="0"/>
                <a:cs typeface="Times New Roman" pitchFamily="18" charset="0"/>
              </a:rPr>
              <a:t>İlçemiz resmi ve özel tüm ilkokullarımızın Rehberlik </a:t>
            </a:r>
            <a:r>
              <a:rPr lang="tr-TR" sz="2000" dirty="0" err="1" smtClean="0">
                <a:solidFill>
                  <a:schemeClr val="tx1"/>
                </a:solidFill>
                <a:latin typeface="Times New Roman" pitchFamily="18" charset="0"/>
                <a:cs typeface="Times New Roman" pitchFamily="18" charset="0"/>
              </a:rPr>
              <a:t>Öğretmenleri’nin</a:t>
            </a:r>
            <a:r>
              <a:rPr lang="tr-TR" sz="2000" dirty="0" smtClean="0">
                <a:solidFill>
                  <a:schemeClr val="tx1"/>
                </a:solidFill>
                <a:latin typeface="Times New Roman" pitchFamily="18" charset="0"/>
                <a:cs typeface="Times New Roman" pitchFamily="18" charset="0"/>
              </a:rPr>
              <a:t> katılımı ile gerçekleşen 2018-2019 BİLSEM Bilgilendirme Toplantısı 26/11/2018 tarihinde </a:t>
            </a:r>
            <a:r>
              <a:rPr lang="tr-TR" sz="2000" dirty="0" err="1" smtClean="0">
                <a:solidFill>
                  <a:schemeClr val="tx1"/>
                </a:solidFill>
                <a:latin typeface="Times New Roman" pitchFamily="18" charset="0"/>
                <a:cs typeface="Times New Roman" pitchFamily="18" charset="0"/>
              </a:rPr>
              <a:t>Bizimkent</a:t>
            </a:r>
            <a:r>
              <a:rPr lang="tr-TR" sz="2000" dirty="0" smtClean="0">
                <a:solidFill>
                  <a:schemeClr val="tx1"/>
                </a:solidFill>
                <a:latin typeface="Times New Roman" pitchFamily="18" charset="0"/>
                <a:cs typeface="Times New Roman" pitchFamily="18" charset="0"/>
              </a:rPr>
              <a:t> İlkokulu Konferans Salonu’nda gerçekleştirildi. BİLSEM Öğrenci Tanılama ve Yerleştirme </a:t>
            </a:r>
            <a:r>
              <a:rPr lang="tr-TR" sz="2000" dirty="0" err="1" smtClean="0">
                <a:solidFill>
                  <a:schemeClr val="tx1"/>
                </a:solidFill>
                <a:latin typeface="Times New Roman" pitchFamily="18" charset="0"/>
                <a:cs typeface="Times New Roman" pitchFamily="18" charset="0"/>
              </a:rPr>
              <a:t>Süreçleri’ne</a:t>
            </a:r>
            <a:r>
              <a:rPr lang="tr-TR" sz="2000" dirty="0" smtClean="0">
                <a:solidFill>
                  <a:schemeClr val="tx1"/>
                </a:solidFill>
                <a:latin typeface="Times New Roman" pitchFamily="18" charset="0"/>
                <a:cs typeface="Times New Roman" pitchFamily="18" charset="0"/>
              </a:rPr>
              <a:t> ilişkin olarak takip edilmesi gereken takvim ve gerçekleştirilmesi gereken faaliyetler konusunda </a:t>
            </a:r>
            <a:r>
              <a:rPr lang="tr-TR" sz="2000" dirty="0" err="1" smtClean="0">
                <a:solidFill>
                  <a:schemeClr val="tx1"/>
                </a:solidFill>
                <a:latin typeface="Times New Roman" pitchFamily="18" charset="0"/>
                <a:cs typeface="Times New Roman" pitchFamily="18" charset="0"/>
              </a:rPr>
              <a:t>Beylikdüzü</a:t>
            </a:r>
            <a:r>
              <a:rPr lang="tr-TR" sz="2000" dirty="0" smtClean="0">
                <a:solidFill>
                  <a:schemeClr val="tx1"/>
                </a:solidFill>
                <a:latin typeface="Times New Roman" pitchFamily="18" charset="0"/>
                <a:cs typeface="Times New Roman" pitchFamily="18" charset="0"/>
              </a:rPr>
              <a:t> Rehberlik ve Araştırma Merkezi Müdürümüz Sayın Vedat YOLDAŞ tarafından bilgi verildi. Sınıf öğretmenlerinin(1.- 2. ve 3. sınıf)  bilgilendirilmelerine ilişkin toplantıların önemine değinildi.</a:t>
            </a:r>
          </a:p>
          <a:p>
            <a:pPr marL="0" indent="0">
              <a:buNone/>
            </a:pPr>
            <a:endParaRPr lang="tr-TR" sz="2000" dirty="0" smtClean="0">
              <a:latin typeface="Times New Roman" pitchFamily="18" charset="0"/>
              <a:cs typeface="Times New Roman" pitchFamily="18" charset="0"/>
            </a:endParaRPr>
          </a:p>
          <a:p>
            <a:pPr marL="0" indent="0">
              <a:buNone/>
            </a:pPr>
            <a:endParaRPr lang="tr-TR" sz="2000" dirty="0">
              <a:latin typeface="Times New Roman" pitchFamily="18" charset="0"/>
              <a:cs typeface="Times New Roman" pitchFamily="18" charset="0"/>
            </a:endParaRPr>
          </a:p>
          <a:p>
            <a:pPr marL="0" indent="0" algn="ctr">
              <a:buNone/>
            </a:pPr>
            <a:r>
              <a:rPr lang="tr-TR" sz="2000" b="1" dirty="0">
                <a:latin typeface="Times New Roman" pitchFamily="18" charset="0"/>
                <a:cs typeface="Times New Roman" pitchFamily="18" charset="0"/>
              </a:rPr>
              <a:t>http://</a:t>
            </a:r>
            <a:r>
              <a:rPr lang="tr-TR" sz="2000" b="1" dirty="0" smtClean="0">
                <a:latin typeface="Times New Roman" pitchFamily="18" charset="0"/>
                <a:cs typeface="Times New Roman" pitchFamily="18" charset="0"/>
              </a:rPr>
              <a:t>beylikduzuram.meb.k12.tr/</a:t>
            </a:r>
            <a:endParaRPr lang="tr-TR" sz="2000" b="1" dirty="0">
              <a:latin typeface="Times New Roman" pitchFamily="18" charset="0"/>
              <a:cs typeface="Times New Roman" pitchFamily="18" charset="0"/>
            </a:endParaRPr>
          </a:p>
        </p:txBody>
      </p:sp>
      <p:sp>
        <p:nvSpPr>
          <p:cNvPr id="3" name="Başlık 2"/>
          <p:cNvSpPr>
            <a:spLocks noGrp="1"/>
          </p:cNvSpPr>
          <p:nvPr>
            <p:ph type="title"/>
          </p:nvPr>
        </p:nvSpPr>
        <p:spPr>
          <a:xfrm>
            <a:off x="457200" y="338328"/>
            <a:ext cx="8229600" cy="1722520"/>
          </a:xfrm>
        </p:spPr>
        <p:txBody>
          <a:bodyPr>
            <a:normAutofit/>
          </a:bodyPr>
          <a:lstStyle/>
          <a:p>
            <a:r>
              <a:rPr lang="tr-TR" sz="2400" dirty="0" smtClean="0">
                <a:solidFill>
                  <a:schemeClr val="tx1"/>
                </a:solidFill>
                <a:latin typeface="Times New Roman" pitchFamily="18" charset="0"/>
                <a:cs typeface="Times New Roman" pitchFamily="18" charset="0"/>
              </a:rPr>
              <a:t>26/11/2018 Tarihinde İlçemiz </a:t>
            </a:r>
            <a:r>
              <a:rPr lang="tr-TR" sz="2400" dirty="0" err="1" smtClean="0">
                <a:solidFill>
                  <a:schemeClr val="tx1"/>
                </a:solidFill>
                <a:latin typeface="Times New Roman" pitchFamily="18" charset="0"/>
                <a:cs typeface="Times New Roman" pitchFamily="18" charset="0"/>
              </a:rPr>
              <a:t>Bizimkent</a:t>
            </a:r>
            <a:r>
              <a:rPr lang="tr-TR" sz="2400" dirty="0" smtClean="0">
                <a:solidFill>
                  <a:schemeClr val="tx1"/>
                </a:solidFill>
                <a:latin typeface="Times New Roman" pitchFamily="18" charset="0"/>
                <a:cs typeface="Times New Roman" pitchFamily="18" charset="0"/>
              </a:rPr>
              <a:t> İlkokulu Konferans Salonu’nda Gerçekleştirilen BİLSEM Bilgilendirme Toplantımız</a:t>
            </a:r>
            <a:endParaRPr lang="tr-TR"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976503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28800"/>
            <a:ext cx="9144000" cy="5229200"/>
          </a:xfrm>
        </p:spPr>
      </p:pic>
      <p:sp>
        <p:nvSpPr>
          <p:cNvPr id="3" name="Başlık 2"/>
          <p:cNvSpPr>
            <a:spLocks noGrp="1"/>
          </p:cNvSpPr>
          <p:nvPr>
            <p:ph type="title"/>
          </p:nvPr>
        </p:nvSpPr>
        <p:spPr>
          <a:xfrm>
            <a:off x="457200" y="338328"/>
            <a:ext cx="8229600" cy="1290472"/>
          </a:xfrm>
        </p:spPr>
        <p:txBody>
          <a:bodyPr>
            <a:normAutofit/>
          </a:bodyPr>
          <a:lstStyle/>
          <a:p>
            <a:r>
              <a:rPr lang="tr-TR" sz="2400" dirty="0" smtClean="0">
                <a:solidFill>
                  <a:schemeClr val="tx1"/>
                </a:solidFill>
                <a:latin typeface="Times New Roman" pitchFamily="18" charset="0"/>
                <a:cs typeface="Times New Roman" pitchFamily="18" charset="0"/>
              </a:rPr>
              <a:t>BİLSEM BİLGİLENDİRME TOPLANTIMIZDAN </a:t>
            </a:r>
            <a:endParaRPr lang="tr-TR"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135320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pc2\Desktop\KASIM 2018 FOT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04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pc2\Desktop\KASIM 2018 FOTO\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8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pc2\Desktop\KASIM 2018 FO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772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708920"/>
            <a:ext cx="7408333" cy="3417243"/>
          </a:xfrm>
        </p:spPr>
        <p:txBody>
          <a:bodyPr>
            <a:normAutofit fontScale="85000" lnSpcReduction="20000"/>
          </a:bodyPr>
          <a:lstStyle/>
          <a:p>
            <a:pPr marL="0" indent="0">
              <a:buNone/>
            </a:pPr>
            <a:r>
              <a:rPr lang="tr-TR" dirty="0" smtClean="0"/>
              <a:t>   </a:t>
            </a:r>
            <a:endParaRPr lang="tr-TR" dirty="0" smtClean="0">
              <a:solidFill>
                <a:schemeClr val="tx1"/>
              </a:solidFill>
            </a:endParaRPr>
          </a:p>
          <a:p>
            <a:pPr>
              <a:buFont typeface="Wingdings" pitchFamily="2" charset="2"/>
              <a:buChar char="v"/>
            </a:pPr>
            <a:r>
              <a:rPr lang="tr-TR" dirty="0" smtClean="0">
                <a:solidFill>
                  <a:schemeClr val="tx1"/>
                </a:solidFill>
                <a:latin typeface="Times New Roman" pitchFamily="18" charset="0"/>
                <a:cs typeface="Times New Roman" pitchFamily="18" charset="0"/>
              </a:rPr>
              <a:t>26 Kasım 2018 tarihinde ilçemiz Haldun Taner İlkokulu’nda velilere yönelik olarak, kurum Rehberlik Öğretmenlerimizden Uzman Psikolojik Danışman Osman Necati TURHAN tarafından «İhmal ve İstismardan Korunma Veli Bilgilendirme» semineri verildi. </a:t>
            </a:r>
            <a:endParaRPr lang="tr-TR" dirty="0">
              <a:solidFill>
                <a:schemeClr val="tx1"/>
              </a:solidFill>
              <a:latin typeface="Times New Roman" pitchFamily="18" charset="0"/>
              <a:cs typeface="Times New Roman" pitchFamily="18" charset="0"/>
            </a:endParaRPr>
          </a:p>
          <a:p>
            <a:pPr marL="0" indent="0">
              <a:buNone/>
            </a:pPr>
            <a:r>
              <a:rPr lang="tr-TR" dirty="0"/>
              <a:t> </a:t>
            </a:r>
            <a:r>
              <a:rPr lang="tr-TR" dirty="0" smtClean="0"/>
              <a:t> </a:t>
            </a:r>
          </a:p>
          <a:p>
            <a:pPr marL="0" indent="0">
              <a:buNone/>
            </a:pPr>
            <a:r>
              <a:rPr lang="tr-TR" dirty="0"/>
              <a:t> </a:t>
            </a:r>
            <a:endParaRPr lang="tr-TR" dirty="0" smtClean="0"/>
          </a:p>
          <a:p>
            <a:pPr marL="0" indent="0">
              <a:buNone/>
            </a:pPr>
            <a:endParaRPr lang="tr-TR" dirty="0"/>
          </a:p>
          <a:p>
            <a:pPr marL="0" indent="0">
              <a:buNone/>
            </a:pPr>
            <a:endParaRPr lang="tr-TR" dirty="0" smtClean="0"/>
          </a:p>
          <a:p>
            <a:pPr marL="0" indent="0" algn="ctr">
              <a:buNone/>
            </a:pPr>
            <a:r>
              <a:rPr lang="tr-TR" b="1" dirty="0">
                <a:latin typeface="Times New Roman" pitchFamily="18" charset="0"/>
                <a:cs typeface="Times New Roman" pitchFamily="18" charset="0"/>
              </a:rPr>
              <a:t>http://beylikduzuram.meb.k12.tr/</a:t>
            </a:r>
          </a:p>
          <a:p>
            <a:pPr marL="0" indent="0">
              <a:buNone/>
            </a:pPr>
            <a:endParaRPr lang="tr-TR" dirty="0"/>
          </a:p>
        </p:txBody>
      </p:sp>
      <p:sp>
        <p:nvSpPr>
          <p:cNvPr id="3" name="Başlık 2"/>
          <p:cNvSpPr>
            <a:spLocks noGrp="1"/>
          </p:cNvSpPr>
          <p:nvPr>
            <p:ph type="title"/>
          </p:nvPr>
        </p:nvSpPr>
        <p:spPr/>
        <p:txBody>
          <a:bodyPr>
            <a:normAutofit/>
          </a:bodyPr>
          <a:lstStyle/>
          <a:p>
            <a:r>
              <a:rPr lang="tr-TR" sz="2400" dirty="0" smtClean="0">
                <a:solidFill>
                  <a:schemeClr val="tx1"/>
                </a:solidFill>
                <a:latin typeface="Times New Roman" pitchFamily="18" charset="0"/>
                <a:cs typeface="Times New Roman" pitchFamily="18" charset="0"/>
              </a:rPr>
              <a:t>İHMAL VE İSTİSMARDAN KORUNMA KONULU </a:t>
            </a:r>
            <a:br>
              <a:rPr lang="tr-TR" sz="2400" dirty="0" smtClean="0">
                <a:solidFill>
                  <a:schemeClr val="tx1"/>
                </a:solidFill>
                <a:latin typeface="Times New Roman" pitchFamily="18" charset="0"/>
                <a:cs typeface="Times New Roman" pitchFamily="18" charset="0"/>
              </a:rPr>
            </a:br>
            <a:r>
              <a:rPr lang="tr-TR" sz="2400" dirty="0" smtClean="0">
                <a:solidFill>
                  <a:schemeClr val="tx1"/>
                </a:solidFill>
                <a:latin typeface="Times New Roman" pitchFamily="18" charset="0"/>
                <a:cs typeface="Times New Roman" pitchFamily="18" charset="0"/>
              </a:rPr>
              <a:t>VELİ BİLGİLENDİRME SEMİNERİ DÜZENLENDİ</a:t>
            </a:r>
            <a:endParaRPr lang="tr-TR"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7779203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pc2\Desktop\ÖZEL EĞİTİM HİZMETLERİ BÖLÜMÜ\KASIM 2018 FOTO\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525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TotalTime>
  <Words>457</Words>
  <Application>Microsoft Office PowerPoint</Application>
  <PresentationFormat>Ekran Gösterisi (4:3)</PresentationFormat>
  <Paragraphs>49</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Dalga Biçimi</vt:lpstr>
      <vt:lpstr>BEYLİKDÜZÜ REHBERLİK VE ARAŞTIRMA MERKEZİ</vt:lpstr>
      <vt:lpstr>KASIM 2018 İL EYLEM PLANI DOĞRULTUSUNDA HAZIRLANAN ÖZEL EĞİTİM GÜCEMİZ/BÜLTENİMİZ</vt:lpstr>
      <vt:lpstr>26/11/2018 Tarihinde İlçemiz Bizimkent İlkokulu Konferans Salonu’nda Gerçekleştirilen BİLSEM Bilgilendirme Toplantımız</vt:lpstr>
      <vt:lpstr>BİLSEM BİLGİLENDİRME TOPLANTIMIZDAN </vt:lpstr>
      <vt:lpstr>PowerPoint Sunusu</vt:lpstr>
      <vt:lpstr>PowerPoint Sunusu</vt:lpstr>
      <vt:lpstr>PowerPoint Sunusu</vt:lpstr>
      <vt:lpstr>İHMAL VE İSTİSMARDAN KORUNMA KONULU  VELİ BİLGİLENDİRME SEMİNERİ DÜZENLENDİ</vt:lpstr>
      <vt:lpstr>PowerPoint Sunusu</vt:lpstr>
      <vt:lpstr>PowerPoint Sunusu</vt:lpstr>
      <vt:lpstr>Öğretmenler Günü İl Programı </vt:lpstr>
      <vt:lpstr>PowerPoint Sunusu</vt:lpstr>
      <vt:lpstr>PowerPoint Sunusu</vt:lpstr>
      <vt:lpstr>Özel Yetenekli Birey Eğitim Süreçleri</vt:lpstr>
      <vt:lpstr>Özel Yetenekli Birey Eğitim Süreçleri</vt:lpstr>
      <vt:lpstr>Özel Yetenekli Birey Eğitim Süreçleri</vt:lpstr>
      <vt:lpstr>PowerPoint Sunusu</vt:lpstr>
      <vt:lpstr>BEYLİKDÜZÜ REHBERLİK VE ARAŞTIRMA MERKEZİ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BEYLİKDÜZÜ REHBERLİK VE ARAŞTIRMA MERKEZİ</dc:title>
  <dc:creator>hp-pc2</dc:creator>
  <cp:lastModifiedBy>Windows Kullanıcısı</cp:lastModifiedBy>
  <cp:revision>62</cp:revision>
  <dcterms:created xsi:type="dcterms:W3CDTF">2018-11-27T12:57:45Z</dcterms:created>
  <dcterms:modified xsi:type="dcterms:W3CDTF">2018-12-11T10:45:54Z</dcterms:modified>
</cp:coreProperties>
</file>