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26.11.2018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26.11.2018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26.11.2018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26.11.2018</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26.11.2018</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260810" y="1605798"/>
            <a:ext cx="5268297" cy="1171798"/>
          </a:xfrm>
        </p:spPr>
        <p:txBody>
          <a:bodyPr/>
          <a:lstStyle/>
          <a:p>
            <a:pPr algn="ctr"/>
            <a:r>
              <a:rPr lang="tr-TR" sz="2400" dirty="0" smtClean="0">
                <a:latin typeface="Times New Roman" pitchFamily="18" charset="0"/>
                <a:cs typeface="Times New Roman" pitchFamily="18" charset="0"/>
              </a:rPr>
              <a:t>BEYLİKDÜZÜ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REHBERLİK VE ARAŞTIRMA MERKEZİ</a:t>
            </a:r>
            <a:endParaRPr lang="tr-TR" sz="2400" dirty="0">
              <a:latin typeface="Times New Roman" pitchFamily="18" charset="0"/>
              <a:cs typeface="Times New Roman" pitchFamily="18" charset="0"/>
            </a:endParaRPr>
          </a:p>
        </p:txBody>
      </p:sp>
      <p:sp>
        <p:nvSpPr>
          <p:cNvPr id="3" name="Alt Başlık 2"/>
          <p:cNvSpPr>
            <a:spLocks noGrp="1"/>
          </p:cNvSpPr>
          <p:nvPr>
            <p:ph type="subTitle" idx="1"/>
          </p:nvPr>
        </p:nvSpPr>
        <p:spPr>
          <a:xfrm rot="19140000">
            <a:off x="2417507" y="3478230"/>
            <a:ext cx="7099340" cy="1429316"/>
          </a:xfrm>
        </p:spPr>
        <p:txBody>
          <a:bodyPr>
            <a:normAutofit/>
          </a:bodyPr>
          <a:lstStyle/>
          <a:p>
            <a:r>
              <a:rPr lang="tr-TR" b="1" u="sng" dirty="0" smtClean="0">
                <a:latin typeface="Times New Roman" pitchFamily="18" charset="0"/>
                <a:cs typeface="Times New Roman" pitchFamily="18" charset="0"/>
              </a:rPr>
              <a:t>EKİM 2018 ÖZEL EĞİTİM GÜNCESİ/BÜLTENİ</a:t>
            </a:r>
          </a:p>
          <a:p>
            <a:endParaRPr lang="tr-TR" b="1" u="sng" dirty="0">
              <a:latin typeface="Times New Roman" pitchFamily="18" charset="0"/>
              <a:cs typeface="Times New Roman" pitchFamily="18" charset="0"/>
            </a:endParaRPr>
          </a:p>
          <a:p>
            <a:pPr algn="ctr"/>
            <a:r>
              <a:rPr lang="tr-TR" b="1" u="sng" dirty="0" err="1" smtClean="0">
                <a:latin typeface="Times New Roman" pitchFamily="18" charset="0"/>
                <a:cs typeface="Times New Roman" pitchFamily="18" charset="0"/>
              </a:rPr>
              <a:t>HazIrlayan</a:t>
            </a:r>
            <a:r>
              <a:rPr lang="tr-TR" b="1" u="sng" dirty="0" smtClean="0">
                <a:latin typeface="Times New Roman" pitchFamily="18" charset="0"/>
                <a:cs typeface="Times New Roman" pitchFamily="18" charset="0"/>
              </a:rPr>
              <a:t>: </a:t>
            </a:r>
            <a:r>
              <a:rPr lang="tr-TR" b="1" u="sng" dirty="0" err="1" smtClean="0">
                <a:latin typeface="Times New Roman" pitchFamily="18" charset="0"/>
                <a:cs typeface="Times New Roman" pitchFamily="18" charset="0"/>
              </a:rPr>
              <a:t>Beylİkdüzü</a:t>
            </a:r>
            <a:r>
              <a:rPr lang="tr-TR" b="1" u="sng" dirty="0" smtClean="0">
                <a:latin typeface="Times New Roman" pitchFamily="18" charset="0"/>
                <a:cs typeface="Times New Roman" pitchFamily="18" charset="0"/>
              </a:rPr>
              <a:t> Ram</a:t>
            </a:r>
          </a:p>
          <a:p>
            <a:pPr algn="ctr"/>
            <a:r>
              <a:rPr lang="tr-TR" b="1" u="sng" dirty="0" smtClean="0">
                <a:latin typeface="Times New Roman" pitchFamily="18" charset="0"/>
                <a:cs typeface="Times New Roman" pitchFamily="18" charset="0"/>
              </a:rPr>
              <a:t>Özel </a:t>
            </a:r>
            <a:r>
              <a:rPr lang="tr-TR" b="1" u="sng" dirty="0" err="1" smtClean="0">
                <a:latin typeface="Times New Roman" pitchFamily="18" charset="0"/>
                <a:cs typeface="Times New Roman" pitchFamily="18" charset="0"/>
              </a:rPr>
              <a:t>eğİtİm</a:t>
            </a:r>
            <a:r>
              <a:rPr lang="tr-TR" b="1" u="sng" dirty="0" smtClean="0">
                <a:latin typeface="Times New Roman" pitchFamily="18" charset="0"/>
                <a:cs typeface="Times New Roman" pitchFamily="18" charset="0"/>
              </a:rPr>
              <a:t> </a:t>
            </a:r>
            <a:r>
              <a:rPr lang="tr-TR" b="1" u="sng" dirty="0" err="1" smtClean="0">
                <a:latin typeface="Times New Roman" pitchFamily="18" charset="0"/>
                <a:cs typeface="Times New Roman" pitchFamily="18" charset="0"/>
              </a:rPr>
              <a:t>hİzmetlerİ</a:t>
            </a:r>
            <a:r>
              <a:rPr lang="tr-TR" b="1" u="sng" dirty="0" smtClean="0">
                <a:latin typeface="Times New Roman" pitchFamily="18" charset="0"/>
                <a:cs typeface="Times New Roman" pitchFamily="18" charset="0"/>
              </a:rPr>
              <a:t> bölümü</a:t>
            </a:r>
            <a:endParaRPr lang="tr-TR" b="1" u="sng" dirty="0">
              <a:latin typeface="Times New Roman" pitchFamily="18" charset="0"/>
              <a:cs typeface="Times New Roman" pitchFamily="18" charset="0"/>
            </a:endParaRPr>
          </a:p>
        </p:txBody>
      </p:sp>
    </p:spTree>
    <p:extLst>
      <p:ext uri="{BB962C8B-B14F-4D97-AF65-F5344CB8AC3E}">
        <p14:creationId xmlns:p14="http://schemas.microsoft.com/office/powerpoint/2010/main" val="3848992842"/>
      </p:ext>
    </p:extLst>
  </p:cSld>
  <p:clrMapOvr>
    <a:masterClrMapping/>
  </p:clrMapOvr>
  <mc:AlternateContent xmlns:mc="http://schemas.openxmlformats.org/markup-compatibility/2006" xmlns:p14="http://schemas.microsoft.com/office/powerpoint/2010/main">
    <mc:Choice Requires="p14">
      <p:transition spd="slow" p14:dur="3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7992888" cy="936104"/>
          </a:xfrm>
        </p:spPr>
        <p:txBody>
          <a:bodyPr/>
          <a:lstStyle/>
          <a:p>
            <a:pPr algn="ctr"/>
            <a:r>
              <a:rPr lang="tr-TR" dirty="0" smtClean="0">
                <a:latin typeface="Times New Roman" pitchFamily="18" charset="0"/>
                <a:cs typeface="Times New Roman" pitchFamily="18" charset="0"/>
              </a:rPr>
              <a:t>Evde </a:t>
            </a:r>
            <a:r>
              <a:rPr lang="tr-TR" dirty="0" err="1" smtClean="0">
                <a:latin typeface="Times New Roman" pitchFamily="18" charset="0"/>
                <a:cs typeface="Times New Roman" pitchFamily="18" charset="0"/>
              </a:rPr>
              <a:t>eğİtİm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süreçlerİne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İlİşkİn</a:t>
            </a:r>
            <a:r>
              <a:rPr lang="tr-TR" dirty="0" smtClean="0">
                <a:latin typeface="Times New Roman" pitchFamily="18" charset="0"/>
                <a:cs typeface="Times New Roman" pitchFamily="18" charset="0"/>
              </a:rPr>
              <a:t> ev </a:t>
            </a:r>
            <a:r>
              <a:rPr lang="tr-TR" dirty="0" err="1" smtClean="0">
                <a:latin typeface="Times New Roman" pitchFamily="18" charset="0"/>
                <a:cs typeface="Times New Roman" pitchFamily="18" charset="0"/>
              </a:rPr>
              <a:t>zİyaretlerİmİze</a:t>
            </a:r>
            <a:r>
              <a:rPr lang="tr-TR" dirty="0" smtClean="0">
                <a:latin typeface="Times New Roman" pitchFamily="18" charset="0"/>
                <a:cs typeface="Times New Roman" pitchFamily="18" charset="0"/>
              </a:rPr>
              <a:t> devam </a:t>
            </a:r>
            <a:r>
              <a:rPr lang="tr-TR" dirty="0" err="1" smtClean="0">
                <a:latin typeface="Times New Roman" pitchFamily="18" charset="0"/>
                <a:cs typeface="Times New Roman" pitchFamily="18" charset="0"/>
              </a:rPr>
              <a:t>edİlmektedİr</a:t>
            </a:r>
            <a:endParaRPr lang="tr-TR" dirty="0">
              <a:latin typeface="Times New Roman" pitchFamily="18" charset="0"/>
              <a:cs typeface="Times New Roman" pitchFamily="18"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3960439"/>
          </a:xfrm>
        </p:spPr>
      </p:pic>
    </p:spTree>
    <p:extLst>
      <p:ext uri="{BB962C8B-B14F-4D97-AF65-F5344CB8AC3E}">
        <p14:creationId xmlns:p14="http://schemas.microsoft.com/office/powerpoint/2010/main" val="5533919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88640"/>
            <a:ext cx="7853496" cy="1512168"/>
          </a:xfrm>
        </p:spPr>
        <p:txBody>
          <a:bodyPr/>
          <a:lstStyle/>
          <a:p>
            <a:pPr algn="ctr"/>
            <a:r>
              <a:rPr lang="tr-TR" sz="2400" dirty="0" smtClean="0">
                <a:latin typeface="Times New Roman" pitchFamily="18" charset="0"/>
                <a:cs typeface="Times New Roman" pitchFamily="18" charset="0"/>
              </a:rPr>
              <a:t>İLÇEMİZ ÖZEL EĞİTİM OKULLARINDAN</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ŞEHİT ÖMER HALİSDEMİR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ÖZEL EĞİTİM UYGULAMA OKULU(I. VE II. KADEME) ZİYARETİMİZİ GERÇEKLEŞTİRDİK </a:t>
            </a:r>
            <a:endParaRPr lang="tr-TR" sz="2400" dirty="0">
              <a:latin typeface="Times New Roman" pitchFamily="18" charset="0"/>
              <a:cs typeface="Times New Roman"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0808"/>
            <a:ext cx="9144000" cy="3384376"/>
          </a:xfrm>
        </p:spPr>
      </p:pic>
    </p:spTree>
    <p:extLst>
      <p:ext uri="{BB962C8B-B14F-4D97-AF65-F5344CB8AC3E}">
        <p14:creationId xmlns:p14="http://schemas.microsoft.com/office/powerpoint/2010/main" val="229399964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186494319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379608295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315520026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923192311"/>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244103120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260648"/>
            <a:ext cx="7520940" cy="1080120"/>
          </a:xfrm>
        </p:spPr>
        <p:txBody>
          <a:bodyPr/>
          <a:lstStyle/>
          <a:p>
            <a:pPr algn="ctr"/>
            <a:r>
              <a:rPr lang="tr-TR" sz="2400" dirty="0" smtClean="0">
                <a:latin typeface="Times New Roman" pitchFamily="18" charset="0"/>
                <a:cs typeface="Times New Roman" pitchFamily="18" charset="0"/>
              </a:rPr>
              <a:t>EYLEM PLANLARINA BAĞLI OLARAK YÜRÜTÜLECEK ÇALIŞMALAR</a:t>
            </a:r>
            <a:endParaRPr lang="tr-TR" sz="2400"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412776"/>
            <a:ext cx="7520940" cy="4392488"/>
          </a:xfrm>
        </p:spPr>
        <p:txBody>
          <a:bodyPr>
            <a:normAutofit/>
          </a:bodyPr>
          <a:lstStyle/>
          <a:p>
            <a:pPr>
              <a:buFont typeface="Arial" pitchFamily="34" charset="0"/>
              <a:buChar char="•"/>
            </a:pPr>
            <a:r>
              <a:rPr lang="tr-TR" dirty="0" smtClean="0">
                <a:latin typeface="Times New Roman" pitchFamily="18" charset="0"/>
                <a:cs typeface="Times New Roman" pitchFamily="18" charset="0"/>
              </a:rPr>
              <a:t>İstanbul İl Milli Eğitim Müdürlüğümüzce Kasım 2018 ayı Eylem Planı yayımlanmış olup;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İlçe Milli Eğitim Müdürlüğü ve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Rehberlik ve Araştırma Merkezi koordinasyonunda faaliyet planı resmi/özel tüm okullarımıza ulaştırılmış ve faaliyetler sürdürülmektedir. Ekim 2018 ve Kasım 2018 Eylem </a:t>
            </a:r>
            <a:r>
              <a:rPr lang="tr-TR" dirty="0" err="1" smtClean="0">
                <a:latin typeface="Times New Roman" pitchFamily="18" charset="0"/>
                <a:cs typeface="Times New Roman" pitchFamily="18" charset="0"/>
              </a:rPr>
              <a:t>Planları’na</a:t>
            </a:r>
            <a:r>
              <a:rPr lang="tr-TR" dirty="0" smtClean="0">
                <a:latin typeface="Times New Roman" pitchFamily="18" charset="0"/>
                <a:cs typeface="Times New Roman" pitchFamily="18" charset="0"/>
              </a:rPr>
              <a:t> İstanbul İl Milli Eğitim Müdürlüğü internet sitesi üzerinden ulaşılabilmektedir.</a:t>
            </a:r>
          </a:p>
          <a:p>
            <a:pPr marL="0" indent="0"/>
            <a:endParaRPr lang="tr-TR" dirty="0" smtClean="0">
              <a:latin typeface="Times New Roman" pitchFamily="18" charset="0"/>
              <a:cs typeface="Times New Roman" pitchFamily="18" charset="0"/>
            </a:endParaRPr>
          </a:p>
          <a:p>
            <a:pPr>
              <a:buFont typeface="Arial" pitchFamily="34" charset="0"/>
              <a:buChar char="•"/>
            </a:pPr>
            <a:r>
              <a:rPr lang="tr-TR" dirty="0" smtClean="0">
                <a:latin typeface="Times New Roman" pitchFamily="18" charset="0"/>
                <a:cs typeface="Times New Roman" pitchFamily="18" charset="0"/>
              </a:rPr>
              <a:t>‘BİLSEM Tanılama Süreçlerine İlişkin Kılavuz’ Özel Eğitim ve Rehberlik Hizmetleri Genel Müdürlüğü internet sitesi üzerinden yayımlanmış olup; resmi/özel tüm ilkokullarımızın kılavuza ilişkin takvime ulaşmaları ve süreci takip etmeleri gerekmektedir. İlgili kılavuza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RAM internet sitesi üzerinden de ulaşılabilmektedir.</a:t>
            </a:r>
          </a:p>
          <a:p>
            <a:pPr marL="0" indent="0"/>
            <a:endParaRPr lang="tr-TR" dirty="0" smtClean="0">
              <a:latin typeface="Times New Roman" pitchFamily="18" charset="0"/>
              <a:cs typeface="Times New Roman" pitchFamily="18" charset="0"/>
            </a:endParaRPr>
          </a:p>
          <a:p>
            <a:pPr marL="0" indent="0"/>
            <a:endParaRPr lang="tr-TR" dirty="0" smtClean="0">
              <a:latin typeface="Times New Roman" pitchFamily="18" charset="0"/>
              <a:cs typeface="Times New Roman" pitchFamily="18" charset="0"/>
            </a:endParaRPr>
          </a:p>
          <a:p>
            <a:pPr marL="0" indent="0" algn="ctr"/>
            <a:r>
              <a:rPr lang="tr-TR" dirty="0">
                <a:latin typeface="Times New Roman" pitchFamily="18" charset="0"/>
                <a:cs typeface="Times New Roman" pitchFamily="18" charset="0"/>
              </a:rPr>
              <a:t>http://</a:t>
            </a:r>
            <a:r>
              <a:rPr lang="tr-TR" dirty="0" smtClean="0">
                <a:latin typeface="Times New Roman" pitchFamily="18" charset="0"/>
                <a:cs typeface="Times New Roman" pitchFamily="18" charset="0"/>
              </a:rPr>
              <a:t>beylikduzuram.meb.k12.tr/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785663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65760"/>
            <a:ext cx="8136904" cy="975008"/>
          </a:xfrm>
        </p:spPr>
        <p:txBody>
          <a:bodyPr/>
          <a:lstStyle/>
          <a:p>
            <a:pPr algn="ctr"/>
            <a:r>
              <a:rPr lang="tr-TR" sz="2400" b="1" dirty="0" smtClean="0">
                <a:latin typeface="Times New Roman" pitchFamily="18" charset="0"/>
                <a:cs typeface="Times New Roman" pitchFamily="18" charset="0"/>
              </a:rPr>
              <a:t>BEYLİKDÜZÜ REHBERLİK VE ARAŞTIRMA MERKEZİ</a:t>
            </a:r>
            <a:endParaRPr lang="tr-TR" sz="2400" b="1"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628800"/>
            <a:ext cx="7520940" cy="3051677"/>
          </a:xfrm>
        </p:spPr>
        <p:txBody>
          <a:bodyPr>
            <a:normAutofit lnSpcReduction="10000"/>
          </a:bodyPr>
          <a:lstStyle/>
          <a:p>
            <a:pPr algn="ctr"/>
            <a:r>
              <a:rPr lang="tr-TR" dirty="0" smtClean="0">
                <a:latin typeface="Times New Roman" pitchFamily="18" charset="0"/>
                <a:cs typeface="Times New Roman" pitchFamily="18" charset="0"/>
              </a:rPr>
              <a:t>Cumhuriyet Mah. Atatürk Bulvarı</a:t>
            </a:r>
          </a:p>
          <a:p>
            <a:pPr algn="ctr"/>
            <a:r>
              <a:rPr lang="tr-TR" dirty="0" smtClean="0">
                <a:latin typeface="Times New Roman" pitchFamily="18" charset="0"/>
                <a:cs typeface="Times New Roman" pitchFamily="18" charset="0"/>
              </a:rPr>
              <a:t>ADM İş Merkezi No:8/1</a:t>
            </a:r>
          </a:p>
          <a:p>
            <a:pPr algn="ctr"/>
            <a:r>
              <a:rPr lang="tr-TR" dirty="0" err="1" smtClean="0">
                <a:latin typeface="Times New Roman" pitchFamily="18" charset="0"/>
                <a:cs typeface="Times New Roman" pitchFamily="18" charset="0"/>
              </a:rPr>
              <a:t>Beylikdüzü</a:t>
            </a:r>
            <a:endParaRPr lang="tr-TR" dirty="0" smtClean="0">
              <a:latin typeface="Times New Roman" pitchFamily="18" charset="0"/>
              <a:cs typeface="Times New Roman" pitchFamily="18" charset="0"/>
            </a:endParaRPr>
          </a:p>
          <a:p>
            <a:pPr algn="ctr"/>
            <a:r>
              <a:rPr lang="tr-TR" dirty="0" smtClean="0">
                <a:latin typeface="Times New Roman" pitchFamily="18" charset="0"/>
                <a:cs typeface="Times New Roman" pitchFamily="18" charset="0"/>
              </a:rPr>
              <a:t>İletişim: (212) 871 00 24</a:t>
            </a:r>
          </a:p>
          <a:p>
            <a:pPr algn="ctr"/>
            <a:endParaRPr lang="tr-TR" dirty="0">
              <a:latin typeface="Times New Roman" pitchFamily="18" charset="0"/>
              <a:cs typeface="Times New Roman" pitchFamily="18" charset="0"/>
            </a:endParaRPr>
          </a:p>
          <a:p>
            <a:pPr algn="ctr"/>
            <a:endParaRPr lang="tr-TR" dirty="0" smtClean="0">
              <a:latin typeface="Times New Roman" pitchFamily="18" charset="0"/>
              <a:cs typeface="Times New Roman" pitchFamily="18" charset="0"/>
            </a:endParaRPr>
          </a:p>
          <a:p>
            <a:pPr algn="ctr"/>
            <a:endParaRPr lang="tr-TR" dirty="0">
              <a:latin typeface="Times New Roman" pitchFamily="18" charset="0"/>
              <a:cs typeface="Times New Roman" pitchFamily="18" charset="0"/>
            </a:endParaRPr>
          </a:p>
          <a:p>
            <a:pPr algn="ctr"/>
            <a:endParaRPr lang="tr-TR" dirty="0" smtClean="0">
              <a:latin typeface="Times New Roman" pitchFamily="18" charset="0"/>
              <a:cs typeface="Times New Roman" pitchFamily="18" charset="0"/>
            </a:endParaRPr>
          </a:p>
          <a:p>
            <a:pPr algn="ctr"/>
            <a:r>
              <a:rPr lang="tr-TR" dirty="0">
                <a:latin typeface="Times New Roman" pitchFamily="18" charset="0"/>
                <a:cs typeface="Times New Roman" pitchFamily="18" charset="0"/>
              </a:rPr>
              <a:t>http://beylikduzuram.meb.k12.tr/</a:t>
            </a:r>
          </a:p>
        </p:txBody>
      </p:sp>
    </p:spTree>
    <p:extLst>
      <p:ext uri="{BB962C8B-B14F-4D97-AF65-F5344CB8AC3E}">
        <p14:creationId xmlns:p14="http://schemas.microsoft.com/office/powerpoint/2010/main" val="8641512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064896" cy="1368152"/>
          </a:xfrm>
        </p:spPr>
        <p:txBody>
          <a:bodyPr/>
          <a:lstStyle/>
          <a:p>
            <a:pPr algn="ctr"/>
            <a:r>
              <a:rPr lang="tr-TR" sz="2000" b="1" dirty="0" smtClean="0">
                <a:latin typeface="Times New Roman" pitchFamily="18" charset="0"/>
                <a:cs typeface="Times New Roman" pitchFamily="18" charset="0"/>
              </a:rPr>
              <a:t>İstanbul İl </a:t>
            </a:r>
            <a:r>
              <a:rPr lang="tr-TR" sz="2000" b="1" dirty="0" err="1" smtClean="0">
                <a:latin typeface="Times New Roman" pitchFamily="18" charset="0"/>
                <a:cs typeface="Times New Roman" pitchFamily="18" charset="0"/>
              </a:rPr>
              <a:t>mİllİ</a:t>
            </a:r>
            <a:r>
              <a:rPr lang="tr-TR" sz="2000" b="1"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eğİtİm</a:t>
            </a:r>
            <a:r>
              <a:rPr lang="tr-TR" sz="2000" b="1" dirty="0" smtClean="0">
                <a:latin typeface="Times New Roman" pitchFamily="18" charset="0"/>
                <a:cs typeface="Times New Roman" pitchFamily="18" charset="0"/>
              </a:rPr>
              <a:t> müdürlüğü </a:t>
            </a:r>
            <a:br>
              <a:rPr lang="tr-TR" sz="2000" b="1" dirty="0" smtClean="0">
                <a:latin typeface="Times New Roman" pitchFamily="18" charset="0"/>
                <a:cs typeface="Times New Roman" pitchFamily="18" charset="0"/>
              </a:rPr>
            </a:br>
            <a:r>
              <a:rPr lang="tr-TR" sz="2000" b="1" dirty="0" err="1" smtClean="0">
                <a:latin typeface="Times New Roman" pitchFamily="18" charset="0"/>
                <a:cs typeface="Times New Roman" pitchFamily="18" charset="0"/>
              </a:rPr>
              <a:t>ekİm</a:t>
            </a:r>
            <a:r>
              <a:rPr lang="tr-TR" sz="2000" b="1" dirty="0" smtClean="0">
                <a:latin typeface="Times New Roman" pitchFamily="18" charset="0"/>
                <a:cs typeface="Times New Roman" pitchFamily="18" charset="0"/>
              </a:rPr>
              <a:t> 2018 eylem </a:t>
            </a:r>
            <a:r>
              <a:rPr lang="tr-TR" sz="2000" b="1" dirty="0" err="1" smtClean="0">
                <a:latin typeface="Times New Roman" pitchFamily="18" charset="0"/>
                <a:cs typeface="Times New Roman" pitchFamily="18" charset="0"/>
              </a:rPr>
              <a:t>planI</a:t>
            </a:r>
            <a:r>
              <a:rPr lang="tr-TR" sz="2000" b="1" dirty="0" smtClean="0">
                <a:latin typeface="Times New Roman" pitchFamily="18" charset="0"/>
                <a:cs typeface="Times New Roman" pitchFamily="18" charset="0"/>
              </a:rPr>
              <a:t> DOĞRULTUSUNDA HAZIRLANAN İLK ÖZEL EĞİTİM GÜNCEMİZ/BÜLTENİMİZ İLE SİZLERLEYİZ</a:t>
            </a:r>
            <a:endParaRPr lang="tr-TR" sz="2000" b="1"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772816"/>
            <a:ext cx="7520940" cy="4248472"/>
          </a:xfrm>
        </p:spPr>
        <p:txBody>
          <a:bodyPr>
            <a:normAutofit lnSpcReduction="10000"/>
          </a:bodyPr>
          <a:lstStyle/>
          <a:p>
            <a:pPr algn="just">
              <a:buFont typeface="Arial" pitchFamily="34" charset="0"/>
              <a:buChar char="•"/>
            </a:pPr>
            <a:r>
              <a:rPr lang="tr-TR" dirty="0" smtClean="0">
                <a:latin typeface="Times New Roman" pitchFamily="18" charset="0"/>
                <a:cs typeface="Times New Roman" pitchFamily="18" charset="0"/>
              </a:rPr>
              <a:t>İstanbul İl Milli Eğitim Müdürlüğümüzce yayımlanan Ekim 2018 İl Eylem Planı’nda yer alan faaliyetler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İlçe Milli Eğitim Müdürlüğü Özel Eğitim Hizmetleri’nden sorumlu şube müdürümüz Sayın Murat TETİK,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RAM müdürümüz Sayın Vedat YOLDAŞ ve İlçe Özel Eğitim Hizmetleri  Kurulu’nun katılımı ile gerçekleştirilen toplantıda ayrıntılı olarak değerlendirilmiş olup; Ekim ayı ve sonrasındaki süreçlerde yayımlanacak olan Eylem Planlarına bağlı olarak yürütülecek çalışmalar konusunda ilçemiz faaliyetleri planlanmıştır.</a:t>
            </a:r>
          </a:p>
          <a:p>
            <a:pPr algn="just">
              <a:buFont typeface="Arial" pitchFamily="34" charset="0"/>
              <a:buChar char="•"/>
            </a:pPr>
            <a:r>
              <a:rPr lang="tr-TR" dirty="0" smtClean="0">
                <a:latin typeface="Times New Roman" pitchFamily="18" charset="0"/>
                <a:cs typeface="Times New Roman" pitchFamily="18" charset="0"/>
              </a:rPr>
              <a:t>Planlanan faaliyetler kapsamında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İlçe Milli Eğitim Müdürlüğü ve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Rehberlik ve Araştırma Merkezi koordinasyonunda yürütülen çalışmalarımıza dair derlediklerimizi sizlerle paylaşıyoruz. Özel Eğitime dair ilk günce/bülten olarak hazırlanan çalışmamızın, resmi ve özel her kademedeki tüm okullarımızın gerçekleştirecekleri özel eğitime ilişkin faaliyetler ile her geçen gün daha da zenginleşeceğine inancımızın tam olduğunu belirtmek isteriz.</a:t>
            </a:r>
          </a:p>
          <a:p>
            <a:pPr marL="0" indent="0" algn="just"/>
            <a:endParaRPr lang="tr-TR" dirty="0" smtClean="0">
              <a:latin typeface="Times New Roman" pitchFamily="18" charset="0"/>
              <a:cs typeface="Times New Roman" pitchFamily="18" charset="0"/>
            </a:endParaRPr>
          </a:p>
          <a:p>
            <a:pPr marL="0" indent="0" algn="just"/>
            <a:endParaRPr lang="tr-TR" dirty="0">
              <a:latin typeface="Times New Roman" pitchFamily="18" charset="0"/>
              <a:cs typeface="Times New Roman" pitchFamily="18" charset="0"/>
            </a:endParaRPr>
          </a:p>
          <a:p>
            <a:pPr marL="0" indent="0" algn="ctr"/>
            <a:r>
              <a:rPr lang="tr-TR" dirty="0">
                <a:latin typeface="Times New Roman" pitchFamily="18" charset="0"/>
                <a:cs typeface="Times New Roman" pitchFamily="18" charset="0"/>
              </a:rPr>
              <a:t>http://beylikduzuram.meb.k12.tr/</a:t>
            </a:r>
          </a:p>
        </p:txBody>
      </p:sp>
    </p:spTree>
    <p:extLst>
      <p:ext uri="{BB962C8B-B14F-4D97-AF65-F5344CB8AC3E}">
        <p14:creationId xmlns:p14="http://schemas.microsoft.com/office/powerpoint/2010/main" val="1619548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260648"/>
            <a:ext cx="7520940" cy="864096"/>
          </a:xfrm>
        </p:spPr>
        <p:txBody>
          <a:bodyPr/>
          <a:lstStyle/>
          <a:p>
            <a:pPr algn="ctr"/>
            <a:r>
              <a:rPr lang="tr-TR" sz="2400" b="1" dirty="0" err="1" smtClean="0">
                <a:latin typeface="Times New Roman" pitchFamily="18" charset="0"/>
                <a:cs typeface="Times New Roman" pitchFamily="18" charset="0"/>
              </a:rPr>
              <a:t>Beylİkdüzü</a:t>
            </a:r>
            <a:r>
              <a:rPr lang="tr-TR" sz="2400" b="1" dirty="0" smtClean="0">
                <a:latin typeface="Times New Roman" pitchFamily="18" charset="0"/>
                <a:cs typeface="Times New Roman" pitchFamily="18" charset="0"/>
              </a:rPr>
              <a:t> </a:t>
            </a:r>
            <a:br>
              <a:rPr lang="tr-TR" sz="2400" b="1" dirty="0" smtClean="0">
                <a:latin typeface="Times New Roman" pitchFamily="18" charset="0"/>
                <a:cs typeface="Times New Roman" pitchFamily="18" charset="0"/>
              </a:rPr>
            </a:br>
            <a:r>
              <a:rPr lang="tr-TR" sz="2400" b="1" dirty="0" err="1" smtClean="0">
                <a:latin typeface="Times New Roman" pitchFamily="18" charset="0"/>
                <a:cs typeface="Times New Roman" pitchFamily="18" charset="0"/>
              </a:rPr>
              <a:t>rehberlİk</a:t>
            </a:r>
            <a:r>
              <a:rPr lang="tr-TR" sz="2400" b="1" dirty="0" smtClean="0">
                <a:latin typeface="Times New Roman" pitchFamily="18" charset="0"/>
                <a:cs typeface="Times New Roman" pitchFamily="18" charset="0"/>
              </a:rPr>
              <a:t> ve </a:t>
            </a:r>
            <a:r>
              <a:rPr lang="tr-TR" sz="2400" b="1" dirty="0" err="1" smtClean="0">
                <a:latin typeface="Times New Roman" pitchFamily="18" charset="0"/>
                <a:cs typeface="Times New Roman" pitchFamily="18" charset="0"/>
              </a:rPr>
              <a:t>araştIrma</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merkezİ</a:t>
            </a:r>
            <a:endParaRPr lang="tr-TR" sz="2400" b="1"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124744"/>
            <a:ext cx="7520940" cy="3888432"/>
          </a:xfrm>
        </p:spPr>
        <p:txBody>
          <a:bodyPr>
            <a:noAutofit/>
          </a:bodyPr>
          <a:lstStyle/>
          <a:p>
            <a:r>
              <a:rPr lang="tr-TR" dirty="0" smtClean="0">
                <a:latin typeface="Times New Roman" pitchFamily="18" charset="0"/>
                <a:cs typeface="Times New Roman" pitchFamily="18" charset="0"/>
              </a:rPr>
              <a:t>Özel Eğitim Hizmetleri Bölümü çalışmaları kapsamında;</a:t>
            </a:r>
          </a:p>
          <a:p>
            <a:pPr>
              <a:buFont typeface="Arial" pitchFamily="34" charset="0"/>
              <a:buChar char="•"/>
            </a:pPr>
            <a:r>
              <a:rPr lang="tr-TR" dirty="0" smtClean="0">
                <a:latin typeface="Times New Roman" pitchFamily="18" charset="0"/>
                <a:cs typeface="Times New Roman" pitchFamily="18" charset="0"/>
              </a:rPr>
              <a:t>Özel Eğitim Sınıfı Kılavuzu</a:t>
            </a:r>
          </a:p>
          <a:p>
            <a:pPr>
              <a:buFont typeface="Arial" pitchFamily="34" charset="0"/>
              <a:buChar char="•"/>
            </a:pPr>
            <a:r>
              <a:rPr lang="tr-TR" dirty="0" smtClean="0">
                <a:latin typeface="Times New Roman" pitchFamily="18" charset="0"/>
                <a:cs typeface="Times New Roman" pitchFamily="18" charset="0"/>
              </a:rPr>
              <a:t>Güncel RAM Kılavuzu</a:t>
            </a:r>
          </a:p>
          <a:p>
            <a:pPr>
              <a:buFont typeface="Arial" pitchFamily="34" charset="0"/>
              <a:buChar char="•"/>
            </a:pPr>
            <a:r>
              <a:rPr lang="tr-TR" dirty="0" smtClean="0">
                <a:latin typeface="Times New Roman" pitchFamily="18" charset="0"/>
                <a:cs typeface="Times New Roman" pitchFamily="18" charset="0"/>
              </a:rPr>
              <a:t>RAM’a Yönlendirme Süreçlerinde Kullanılacak Güncel Bakanlık Formları</a:t>
            </a:r>
          </a:p>
          <a:p>
            <a:r>
              <a:rPr lang="tr-TR" dirty="0" smtClean="0">
                <a:latin typeface="Times New Roman" pitchFamily="18" charset="0"/>
                <a:cs typeface="Times New Roman" pitchFamily="18" charset="0"/>
              </a:rPr>
              <a:t>Kurumumuz internet sitesi üzerinden erişime sunulmuştur.</a:t>
            </a:r>
          </a:p>
          <a:p>
            <a:endParaRPr lang="tr-TR" dirty="0" smtClean="0">
              <a:latin typeface="Times New Roman" pitchFamily="18" charset="0"/>
              <a:cs typeface="Times New Roman" pitchFamily="18" charset="0"/>
            </a:endParaRPr>
          </a:p>
          <a:p>
            <a:pPr algn="just">
              <a:buFont typeface="Arial" pitchFamily="34" charset="0"/>
              <a:buChar char="•"/>
            </a:pPr>
            <a:r>
              <a:rPr lang="tr-TR" dirty="0" smtClean="0">
                <a:latin typeface="Times New Roman" pitchFamily="18" charset="0"/>
                <a:cs typeface="Times New Roman" pitchFamily="18" charset="0"/>
              </a:rPr>
              <a:t>Ayrıca herhangi bir yetersizlik veya süregelen hastalıktan dolayı okullaşması sağlanamayan, özel eğitime ihtiyaç duyan çocuklarımızın Rehberlik ve Araştırma Merkezi’ne yönlendirilmesi süreçlerinde okullarımıza destek bir içerik olması açısından; ilçemiz </a:t>
            </a:r>
            <a:r>
              <a:rPr lang="tr-TR" u="sng" dirty="0" smtClean="0">
                <a:latin typeface="Times New Roman" pitchFamily="18" charset="0"/>
                <a:cs typeface="Times New Roman" pitchFamily="18" charset="0"/>
              </a:rPr>
              <a:t>Özel Eğitim Okulları ve bünyesinde özel eğitim sınıfı bulunan okullarımıza ait liste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Rehberlik ve Araştırma Merkezi internet sitesi/Özel Eğitim Hizmetleri Bölümü sekmesi altında erişime sunulmuştur.</a:t>
            </a:r>
          </a:p>
          <a:p>
            <a:endParaRPr lang="tr-TR" dirty="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pPr algn="ctr"/>
            <a:endParaRPr lang="tr-TR" dirty="0" smtClean="0">
              <a:latin typeface="Times New Roman" pitchFamily="18" charset="0"/>
              <a:cs typeface="Times New Roman" pitchFamily="18" charset="0"/>
            </a:endParaRPr>
          </a:p>
          <a:p>
            <a:pPr algn="ctr"/>
            <a:r>
              <a:rPr lang="tr-TR" dirty="0" smtClean="0">
                <a:latin typeface="Times New Roman" pitchFamily="18" charset="0"/>
                <a:cs typeface="Times New Roman" pitchFamily="18" charset="0"/>
              </a:rPr>
              <a:t>http</a:t>
            </a:r>
            <a:r>
              <a:rPr lang="tr-TR" dirty="0">
                <a:latin typeface="Times New Roman" pitchFamily="18" charset="0"/>
                <a:cs typeface="Times New Roman" pitchFamily="18" charset="0"/>
              </a:rPr>
              <a:t>://beylikduzuram.meb.k12.tr/</a:t>
            </a:r>
          </a:p>
        </p:txBody>
      </p:sp>
    </p:spTree>
    <p:extLst>
      <p:ext uri="{BB962C8B-B14F-4D97-AF65-F5344CB8AC3E}">
        <p14:creationId xmlns:p14="http://schemas.microsoft.com/office/powerpoint/2010/main" val="170744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65760"/>
            <a:ext cx="8280920" cy="1047016"/>
          </a:xfrm>
        </p:spPr>
        <p:txBody>
          <a:bodyPr/>
          <a:lstStyle/>
          <a:p>
            <a:r>
              <a:rPr lang="tr-TR" sz="2200" dirty="0" smtClean="0">
                <a:latin typeface="Times New Roman" pitchFamily="18" charset="0"/>
                <a:cs typeface="Times New Roman" pitchFamily="18" charset="0"/>
              </a:rPr>
              <a:t>Destek </a:t>
            </a:r>
            <a:r>
              <a:rPr lang="tr-TR" sz="2200" dirty="0" err="1" smtClean="0">
                <a:latin typeface="Times New Roman" pitchFamily="18" charset="0"/>
                <a:cs typeface="Times New Roman" pitchFamily="18" charset="0"/>
              </a:rPr>
              <a:t>Eğİtİm</a:t>
            </a:r>
            <a:r>
              <a:rPr lang="tr-TR" sz="2200" dirty="0" smtClean="0">
                <a:latin typeface="Times New Roman" pitchFamily="18" charset="0"/>
                <a:cs typeface="Times New Roman" pitchFamily="18" charset="0"/>
              </a:rPr>
              <a:t> ODALARININ AÇILMASI VE GELİŞTİRİLMESİ</a:t>
            </a:r>
            <a:endParaRPr lang="tr-TR" sz="2200"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556792"/>
            <a:ext cx="7520940" cy="4536504"/>
          </a:xfrm>
        </p:spPr>
        <p:txBody>
          <a:bodyPr>
            <a:normAutofit/>
          </a:bodyPr>
          <a:lstStyle/>
          <a:p>
            <a:pPr>
              <a:buFont typeface="Arial" pitchFamily="34" charset="0"/>
              <a:buChar char="•"/>
            </a:pPr>
            <a:r>
              <a:rPr lang="tr-TR" dirty="0" smtClean="0">
                <a:latin typeface="Times New Roman" pitchFamily="18" charset="0"/>
                <a:cs typeface="Times New Roman" pitchFamily="18" charset="0"/>
              </a:rPr>
              <a:t>Kaynaştırma öğrencilerinin destekleneceği Destek Eğitim Odaları’nın açılması ve geliştirilmesi süreçlerine yönelik olarak ilçemiz Rehberlik Öğretmenleri ile gerçekleştirilen toplantıda gerekli bilgilendirme yapılmış olup; </a:t>
            </a:r>
          </a:p>
          <a:p>
            <a:pPr>
              <a:buFont typeface="Arial" pitchFamily="34" charset="0"/>
              <a:buChar char="•"/>
            </a:pPr>
            <a:r>
              <a:rPr lang="tr-TR" u="sng" dirty="0">
                <a:latin typeface="Times New Roman" pitchFamily="18" charset="0"/>
                <a:cs typeface="Times New Roman" pitchFamily="18" charset="0"/>
              </a:rPr>
              <a:t>Özel Eğitim Hizmetleri </a:t>
            </a:r>
            <a:r>
              <a:rPr lang="tr-TR" u="sng" dirty="0" smtClean="0">
                <a:latin typeface="Times New Roman" pitchFamily="18" charset="0"/>
                <a:cs typeface="Times New Roman" pitchFamily="18" charset="0"/>
              </a:rPr>
              <a:t>Yönetmeliği</a:t>
            </a:r>
          </a:p>
          <a:p>
            <a:pPr>
              <a:buFont typeface="Arial" pitchFamily="34" charset="0"/>
              <a:buChar char="•"/>
            </a:pPr>
            <a:r>
              <a:rPr lang="tr-TR" u="sng" dirty="0">
                <a:latin typeface="Times New Roman" pitchFamily="18" charset="0"/>
                <a:cs typeface="Times New Roman" pitchFamily="18" charset="0"/>
              </a:rPr>
              <a:t>Destek Eğitim Odası </a:t>
            </a:r>
            <a:r>
              <a:rPr lang="tr-TR" u="sng" dirty="0" smtClean="0">
                <a:latin typeface="Times New Roman" pitchFamily="18" charset="0"/>
                <a:cs typeface="Times New Roman" pitchFamily="18" charset="0"/>
              </a:rPr>
              <a:t>Kılavuzu</a:t>
            </a:r>
          </a:p>
          <a:p>
            <a:pPr marL="0" indent="0"/>
            <a:endParaRPr lang="tr-TR" u="sng" dirty="0" smtClean="0">
              <a:latin typeface="Times New Roman" pitchFamily="18" charset="0"/>
              <a:cs typeface="Times New Roman" pitchFamily="18" charset="0"/>
            </a:endParaRPr>
          </a:p>
          <a:p>
            <a:pPr marL="0" indent="0"/>
            <a:r>
              <a:rPr lang="tr-TR" dirty="0" err="1" smtClean="0">
                <a:latin typeface="Times New Roman" pitchFamily="18" charset="0"/>
                <a:cs typeface="Times New Roman" pitchFamily="18" charset="0"/>
              </a:rPr>
              <a:t>Beylikdüzü</a:t>
            </a:r>
            <a:r>
              <a:rPr lang="tr-TR" dirty="0" smtClean="0">
                <a:latin typeface="Times New Roman" pitchFamily="18" charset="0"/>
                <a:cs typeface="Times New Roman" pitchFamily="18" charset="0"/>
              </a:rPr>
              <a:t> RAM internet sitesi üzerinden erişime sunulmuş ve Rehberlik Öğretmenlerimiz konuya ilişkin olarak bilgilendirilmişlerdir.</a:t>
            </a:r>
          </a:p>
          <a:p>
            <a:pPr marL="0" indent="0"/>
            <a:endParaRPr lang="tr-TR" dirty="0">
              <a:latin typeface="Times New Roman" pitchFamily="18" charset="0"/>
              <a:cs typeface="Times New Roman" pitchFamily="18" charset="0"/>
            </a:endParaRPr>
          </a:p>
          <a:p>
            <a:pPr marL="0" indent="0"/>
            <a:endParaRPr lang="tr-TR" dirty="0" smtClean="0">
              <a:latin typeface="Times New Roman" pitchFamily="18" charset="0"/>
              <a:cs typeface="Times New Roman" pitchFamily="18" charset="0"/>
            </a:endParaRPr>
          </a:p>
          <a:p>
            <a:pPr marL="0" indent="0"/>
            <a:endParaRPr lang="tr-TR" dirty="0">
              <a:latin typeface="Times New Roman" pitchFamily="18" charset="0"/>
              <a:cs typeface="Times New Roman" pitchFamily="18" charset="0"/>
            </a:endParaRPr>
          </a:p>
          <a:p>
            <a:pPr marL="0" indent="0"/>
            <a:endParaRPr lang="tr-TR" dirty="0" smtClean="0">
              <a:latin typeface="Times New Roman" pitchFamily="18" charset="0"/>
              <a:cs typeface="Times New Roman" pitchFamily="18" charset="0"/>
            </a:endParaRPr>
          </a:p>
          <a:p>
            <a:pPr marL="0" indent="0"/>
            <a:endParaRPr lang="tr-TR" dirty="0" smtClean="0">
              <a:latin typeface="Times New Roman" pitchFamily="18" charset="0"/>
              <a:cs typeface="Times New Roman" pitchFamily="18" charset="0"/>
            </a:endParaRPr>
          </a:p>
          <a:p>
            <a:pPr marL="0" indent="0" algn="ctr"/>
            <a:r>
              <a:rPr lang="tr-TR" dirty="0">
                <a:latin typeface="Times New Roman" pitchFamily="18" charset="0"/>
                <a:cs typeface="Times New Roman" pitchFamily="18" charset="0"/>
              </a:rPr>
              <a:t>http://</a:t>
            </a:r>
            <a:r>
              <a:rPr lang="tr-TR" dirty="0" smtClean="0">
                <a:latin typeface="Times New Roman" pitchFamily="18" charset="0"/>
                <a:cs typeface="Times New Roman" pitchFamily="18" charset="0"/>
              </a:rPr>
              <a:t>beylikduzuram.meb.k12.tr/</a:t>
            </a:r>
            <a:endParaRPr lang="tr-TR" dirty="0">
              <a:latin typeface="Times New Roman" pitchFamily="18" charset="0"/>
              <a:cs typeface="Times New Roman" pitchFamily="18" charset="0"/>
            </a:endParaRPr>
          </a:p>
          <a:p>
            <a:pPr marL="0" indent="0"/>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911034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548680"/>
            <a:ext cx="8496944" cy="936104"/>
          </a:xfrm>
        </p:spPr>
        <p:txBody>
          <a:bodyPr/>
          <a:lstStyle/>
          <a:p>
            <a:pPr algn="ctr"/>
            <a:r>
              <a:rPr lang="tr-TR" sz="2400" dirty="0" smtClean="0">
                <a:latin typeface="Times New Roman" pitchFamily="18" charset="0"/>
                <a:cs typeface="Times New Roman" pitchFamily="18" charset="0"/>
              </a:rPr>
              <a:t>30/10/2018-31/10/2018 </a:t>
            </a:r>
            <a:r>
              <a:rPr lang="tr-TR" sz="2400" dirty="0" err="1" smtClean="0">
                <a:latin typeface="Times New Roman" pitchFamily="18" charset="0"/>
                <a:cs typeface="Times New Roman" pitchFamily="18" charset="0"/>
              </a:rPr>
              <a:t>tarİhlerİnde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gerçekleştİrİlen</a:t>
            </a:r>
            <a:r>
              <a:rPr lang="tr-TR" sz="2400" dirty="0" smtClean="0">
                <a:latin typeface="Times New Roman" pitchFamily="18" charset="0"/>
                <a:cs typeface="Times New Roman" pitchFamily="18" charset="0"/>
              </a:rPr>
              <a:t> </a:t>
            </a:r>
            <a:br>
              <a:rPr lang="tr-TR" sz="2400" dirty="0" smtClean="0">
                <a:latin typeface="Times New Roman" pitchFamily="18" charset="0"/>
                <a:cs typeface="Times New Roman" pitchFamily="18" charset="0"/>
              </a:rPr>
            </a:br>
            <a:r>
              <a:rPr lang="tr-TR" sz="2400" dirty="0" err="1" smtClean="0">
                <a:latin typeface="Times New Roman" pitchFamily="18" charset="0"/>
                <a:cs typeface="Times New Roman" pitchFamily="18" charset="0"/>
              </a:rPr>
              <a:t>eğİtİm</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faalİyetİmİz</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
        <p:nvSpPr>
          <p:cNvPr id="3" name="İçerik Yer Tutucusu 2"/>
          <p:cNvSpPr>
            <a:spLocks noGrp="1"/>
          </p:cNvSpPr>
          <p:nvPr>
            <p:ph idx="1"/>
          </p:nvPr>
        </p:nvSpPr>
        <p:spPr>
          <a:xfrm>
            <a:off x="822960" y="1772816"/>
            <a:ext cx="7520940" cy="3888432"/>
          </a:xfrm>
        </p:spPr>
        <p:txBody>
          <a:bodyPr>
            <a:noAutofit/>
          </a:bodyPr>
          <a:lstStyle/>
          <a:p>
            <a:pPr algn="just">
              <a:buFont typeface="Arial" pitchFamily="34" charset="0"/>
              <a:buChar char="•"/>
            </a:pPr>
            <a:r>
              <a:rPr lang="tr-TR" dirty="0" smtClean="0">
                <a:latin typeface="Times New Roman" pitchFamily="18" charset="0"/>
                <a:cs typeface="Times New Roman" pitchFamily="18" charset="0"/>
              </a:rPr>
              <a:t>Ekim ayı eylem planında yer alan özel yetenekli öğrencilere ilişkin faaliyet kapsamında, okul rehberlik servislerinin özel yetenekli öğrencilerin eğitim gördükleri okullarındaki öğretmenlere ve velilerine yönelik olarak gerçekleştirmeleri gereken bilgilendirme ve seminer çalışmalarına destek sağlanması amacıyla ilçemiz Rehberlik Öğretmenlerine yönelik olarak </a:t>
            </a:r>
            <a:r>
              <a:rPr lang="tr-TR" u="sng" dirty="0" smtClean="0">
                <a:latin typeface="Times New Roman" pitchFamily="18" charset="0"/>
                <a:cs typeface="Times New Roman" pitchFamily="18" charset="0"/>
              </a:rPr>
              <a:t>‘Özel Yetenekliler Destek Eğitim Odası Farkındalık Semineri’</a:t>
            </a:r>
            <a:r>
              <a:rPr lang="tr-TR" dirty="0" smtClean="0">
                <a:latin typeface="Times New Roman" pitchFamily="18" charset="0"/>
                <a:cs typeface="Times New Roman" pitchFamily="18" charset="0"/>
              </a:rPr>
              <a:t> gerçekleştirilmiştir.</a:t>
            </a:r>
            <a:endParaRPr lang="tr-TR" dirty="0">
              <a:latin typeface="Times New Roman" pitchFamily="18" charset="0"/>
              <a:cs typeface="Times New Roman" pitchFamily="18" charset="0"/>
            </a:endParaRPr>
          </a:p>
          <a:p>
            <a:pPr>
              <a:buFont typeface="Arial" pitchFamily="34" charset="0"/>
              <a:buChar char="•"/>
            </a:pPr>
            <a:endParaRPr lang="tr-TR" b="0" dirty="0" smtClean="0">
              <a:latin typeface="Times New Roman" pitchFamily="18" charset="0"/>
              <a:cs typeface="Times New Roman" pitchFamily="18" charset="0"/>
            </a:endParaRPr>
          </a:p>
          <a:p>
            <a:pPr marL="0" indent="0"/>
            <a:endParaRPr lang="tr-TR" b="0" dirty="0" smtClean="0">
              <a:latin typeface="Times New Roman" pitchFamily="18" charset="0"/>
              <a:cs typeface="Times New Roman" pitchFamily="18" charset="0"/>
            </a:endParaRPr>
          </a:p>
          <a:p>
            <a:pPr marL="0" indent="0"/>
            <a:endParaRPr lang="tr-TR" b="0" dirty="0">
              <a:latin typeface="Times New Roman" pitchFamily="18" charset="0"/>
              <a:cs typeface="Times New Roman" pitchFamily="18" charset="0"/>
            </a:endParaRPr>
          </a:p>
          <a:p>
            <a:pPr marL="0" indent="0"/>
            <a:endParaRPr lang="tr-TR" b="0" dirty="0" smtClean="0">
              <a:latin typeface="Times New Roman" pitchFamily="18" charset="0"/>
              <a:cs typeface="Times New Roman" pitchFamily="18" charset="0"/>
            </a:endParaRPr>
          </a:p>
          <a:p>
            <a:pPr marL="0" indent="0"/>
            <a:endParaRPr lang="tr-TR" dirty="0"/>
          </a:p>
          <a:p>
            <a:pPr marL="0" indent="0" algn="ctr"/>
            <a:endParaRPr lang="tr-TR" dirty="0"/>
          </a:p>
          <a:p>
            <a:pPr marL="0" indent="0" algn="ctr"/>
            <a:r>
              <a:rPr lang="tr-TR" dirty="0" smtClean="0">
                <a:latin typeface="Times New Roman" pitchFamily="18" charset="0"/>
                <a:cs typeface="Times New Roman" pitchFamily="18" charset="0"/>
              </a:rPr>
              <a:t>http</a:t>
            </a:r>
            <a:r>
              <a:rPr lang="tr-TR" dirty="0">
                <a:latin typeface="Times New Roman" pitchFamily="18" charset="0"/>
                <a:cs typeface="Times New Roman" pitchFamily="18" charset="0"/>
              </a:rPr>
              <a:t>://</a:t>
            </a:r>
            <a:r>
              <a:rPr lang="tr-TR" dirty="0" smtClean="0">
                <a:latin typeface="Times New Roman" pitchFamily="18" charset="0"/>
                <a:cs typeface="Times New Roman" pitchFamily="18" charset="0"/>
              </a:rPr>
              <a:t>beylikduzuram.meb.k12.tr/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465290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144000" cy="5040560"/>
          </a:xfrm>
        </p:spPr>
      </p:pic>
    </p:spTree>
    <p:extLst>
      <p:ext uri="{BB962C8B-B14F-4D97-AF65-F5344CB8AC3E}">
        <p14:creationId xmlns:p14="http://schemas.microsoft.com/office/powerpoint/2010/main" val="932787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42981546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122099541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085184"/>
          </a:xfrm>
        </p:spPr>
      </p:pic>
    </p:spTree>
    <p:extLst>
      <p:ext uri="{BB962C8B-B14F-4D97-AF65-F5344CB8AC3E}">
        <p14:creationId xmlns:p14="http://schemas.microsoft.com/office/powerpoint/2010/main" val="2787468121"/>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268</TotalTime>
  <Words>496</Words>
  <Application>Microsoft Office PowerPoint</Application>
  <PresentationFormat>Ekran Gösterisi (4:3)</PresentationFormat>
  <Paragraphs>63</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Açılar</vt:lpstr>
      <vt:lpstr>BEYLİKDÜZÜ  REHBERLİK VE ARAŞTIRMA MERKEZİ</vt:lpstr>
      <vt:lpstr>İstanbul İl mİllİ eğİtİm müdürlüğü  ekİm 2018 eylem planI DOĞRULTUSUNDA HAZIRLANAN İLK ÖZEL EĞİTİM GÜNCEMİZ/BÜLTENİMİZ İLE SİZLERLEYİZ</vt:lpstr>
      <vt:lpstr>Beylİkdüzü  rehberlİk ve araştIrma merkezİ</vt:lpstr>
      <vt:lpstr>Destek Eğİtİm ODALARININ AÇILMASI VE GELİŞTİRİLMESİ</vt:lpstr>
      <vt:lpstr>30/10/2018-31/10/2018 tarİhlerİnde gerçekleştİrİlen  eğİtİm faalİyetİmİz </vt:lpstr>
      <vt:lpstr>PowerPoint Sunusu</vt:lpstr>
      <vt:lpstr>PowerPoint Sunusu</vt:lpstr>
      <vt:lpstr>PowerPoint Sunusu</vt:lpstr>
      <vt:lpstr>PowerPoint Sunusu</vt:lpstr>
      <vt:lpstr>Evde eğİtİm süreçlerİne İlİşkİn ev zİyaretlerİmİze devam edİlmektedİr</vt:lpstr>
      <vt:lpstr>İLÇEMİZ ÖZEL EĞİTİM OKULLARINDAN  ŞEHİT ÖMER HALİSDEMİR  ÖZEL EĞİTİM UYGULAMA OKULU(I. VE II. KADEME) ZİYARETİMİZİ GERÇEKLEŞTİRDİK </vt:lpstr>
      <vt:lpstr>PowerPoint Sunusu</vt:lpstr>
      <vt:lpstr>PowerPoint Sunusu</vt:lpstr>
      <vt:lpstr>PowerPoint Sunusu</vt:lpstr>
      <vt:lpstr>PowerPoint Sunusu</vt:lpstr>
      <vt:lpstr>PowerPoint Sunusu</vt:lpstr>
      <vt:lpstr>EYLEM PLANLARINA BAĞLI OLARAK YÜRÜTÜLECEK ÇALIŞMALAR</vt:lpstr>
      <vt:lpstr>BEYLİKDÜZÜ REHBERLİK VE ARAŞTIRMA MERKEZİ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BEYLİKDÜZÜ REHBERLİK VE ARAŞTIRMA MERKEZİ</dc:title>
  <dc:creator>hp-pc2</dc:creator>
  <cp:lastModifiedBy>Windows Kullanıcısı</cp:lastModifiedBy>
  <cp:revision>122</cp:revision>
  <dcterms:created xsi:type="dcterms:W3CDTF">2018-11-21T13:37:16Z</dcterms:created>
  <dcterms:modified xsi:type="dcterms:W3CDTF">2018-11-26T13:29:16Z</dcterms:modified>
</cp:coreProperties>
</file>