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257" r:id="rId10"/>
    <p:sldId id="258" r:id="rId11"/>
    <p:sldId id="259" r:id="rId12"/>
    <p:sldId id="260" r:id="rId13"/>
    <p:sldId id="261" r:id="rId14"/>
    <p:sldId id="262" r:id="rId15"/>
    <p:sldId id="301" r:id="rId16"/>
    <p:sldId id="267" r:id="rId17"/>
    <p:sldId id="268" r:id="rId18"/>
    <p:sldId id="269" r:id="rId19"/>
    <p:sldId id="274" r:id="rId20"/>
    <p:sldId id="291" r:id="rId21"/>
    <p:sldId id="292" r:id="rId22"/>
    <p:sldId id="293" r:id="rId23"/>
    <p:sldId id="271" r:id="rId24"/>
    <p:sldId id="272" r:id="rId25"/>
    <p:sldId id="273" r:id="rId26"/>
    <p:sldId id="275" r:id="rId27"/>
    <p:sldId id="276" r:id="rId28"/>
    <p:sldId id="277" r:id="rId29"/>
    <p:sldId id="278" r:id="rId30"/>
    <p:sldId id="279" r:id="rId31"/>
    <p:sldId id="284" r:id="rId32"/>
    <p:sldId id="283" r:id="rId33"/>
    <p:sldId id="285" r:id="rId34"/>
    <p:sldId id="281" r:id="rId35"/>
    <p:sldId id="286" r:id="rId36"/>
    <p:sldId id="287" r:id="rId37"/>
    <p:sldId id="288" r:id="rId38"/>
    <p:sldId id="302" r:id="rId39"/>
    <p:sldId id="303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9CC5B-FA10-4B64-B36A-E81AC155D46E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6E8E0-3C3D-49FC-A851-95C940FD10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E8E0-3C3D-49FC-A851-95C940FD10E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E8E0-3C3D-49FC-A851-95C940FD10E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C6C31-10FA-4CB3-92F6-95410A7BF419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C5666-283C-4AD5-B981-52F1332030F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es&#305;nav.meb.gov.tr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2017 – 2018 EĞİTİM ÖĞRETİM YILI BİLİM SANAT MERKEZLERİ ÖĞRENCİ TANILAMA KILAVUZU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                       BİLGİLENDİRME TOPLANTISI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BİLİM SANAT MERKEZLERİ HAKKINDA GENEL BİLGİ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 kabulü: 1. 2. ve 3. sınıflar</a:t>
            </a:r>
          </a:p>
          <a:p>
            <a:r>
              <a:rPr lang="tr-TR" dirty="0" smtClean="0"/>
              <a:t>Bu düzeyde kuruma kabul edilen öğrenciler liseden mezun olana dek yetenek alanları doğrultusunda farklılaştırılmış eğitim almaya hak kazanırlar.</a:t>
            </a:r>
            <a:endParaRPr lang="tr-TR" dirty="0"/>
          </a:p>
        </p:txBody>
      </p:sp>
      <p:sp>
        <p:nvSpPr>
          <p:cNvPr id="10" name="9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Uyum programı</a:t>
            </a:r>
          </a:p>
          <a:p>
            <a:r>
              <a:rPr lang="tr-TR" dirty="0" smtClean="0"/>
              <a:t>Destek eğitimi</a:t>
            </a:r>
          </a:p>
          <a:p>
            <a:r>
              <a:rPr lang="tr-TR" dirty="0" smtClean="0"/>
              <a:t>Bireysel yetenekleri fark ettirme programı</a:t>
            </a:r>
          </a:p>
          <a:p>
            <a:r>
              <a:rPr lang="tr-TR" dirty="0" smtClean="0"/>
              <a:t>Özel yetenekleri geliştirme ve proje üretimi / yönetimi çalışmaları</a:t>
            </a:r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/>
              <a:t>DÜZEY: </a:t>
            </a:r>
            <a:endParaRPr lang="tr-TR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EĞİTİM PROGRAMLARI: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AÇIKLAMALAR VE BAŞVURU ŞARTLARI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 2017 – 2018 eğitim öğretim yılında Özel Eğitim ve Rehberlik Hizmetleri Genel Müdürlüğü tarafından Bilim Sanat Merkezlerine Öğrenci seçme işlemi </a:t>
            </a:r>
            <a:r>
              <a:rPr lang="tr-TR" b="1" dirty="0" smtClean="0"/>
              <a:t>1, 2 ve 3. sınıf seviyelerinde;</a:t>
            </a:r>
            <a:endParaRPr lang="tr-TR" dirty="0" smtClean="0"/>
          </a:p>
          <a:p>
            <a:pPr marL="457200" indent="-457200">
              <a:buAutoNum type="alphaLcParenR"/>
            </a:pPr>
            <a:r>
              <a:rPr lang="tr-TR" dirty="0" smtClean="0"/>
              <a:t>Tablet bilgisayarlarla grup tarama uygulaması</a:t>
            </a:r>
          </a:p>
          <a:p>
            <a:pPr marL="457200" indent="-457200">
              <a:buAutoNum type="alphaLcParenR"/>
            </a:pPr>
            <a:r>
              <a:rPr lang="tr-TR" dirty="0" smtClean="0"/>
              <a:t>Grup tarama uygulamasında başarılı olan öğrencilerin yetenek alanlarına göre bireysel değerlendirmeye alınması şeklinde gerçekleştirilecektir.</a:t>
            </a:r>
          </a:p>
          <a:p>
            <a:pPr marL="457200" indent="-457200">
              <a:buAutoNum type="alphaLcParenR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AÇIKLAMALAR VE BAŞVURU ŞARTLARI</a:t>
            </a:r>
            <a:endParaRPr lang="tr-TR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Tablet bilgisayarlarla yapılacak olan grup tarama uygulaması, hafta sonlarında 5 oturum şeklinde yapılacak olup; </a:t>
            </a:r>
            <a:r>
              <a:rPr lang="tr-TR" b="1" dirty="0" smtClean="0"/>
              <a:t>öğrenciler yalnızca kendilerine bildirilen tarih ve saatte ilgili oturuma katılacaklardır.</a:t>
            </a:r>
          </a:p>
          <a:p>
            <a:r>
              <a:rPr lang="tr-TR" dirty="0" smtClean="0"/>
              <a:t>4. Grup tarama uygulamasında başarılı olan öğrenciler yetenek alanlarına </a:t>
            </a:r>
            <a:r>
              <a:rPr lang="tr-TR" b="1" dirty="0" smtClean="0"/>
              <a:t>göre ( genel zihinsel , resim, müzik) kendisine bildirilen tarih ve saatte bireysel değerlendirmeye alınacaktır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5. Bilim ve sanat merkezlerine öğrenci seçim süreci ile ilgili iş ve işlemler il tanılama sınav komisyonları tarafından yürütülecektir.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BİLSEM ÖĞRENCİ SEÇİM SÜRECİ: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BİLGİLENDİRME EĞİTİMLERİ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b="1" dirty="0" smtClean="0"/>
              <a:t>10 Kasım 2017 </a:t>
            </a:r>
            <a:r>
              <a:rPr lang="tr-TR" dirty="0" smtClean="0"/>
              <a:t>tarihine kadar, </a:t>
            </a:r>
            <a:r>
              <a:rPr lang="tr-TR" b="1" dirty="0" smtClean="0"/>
              <a:t>1, 2 ve 3. </a:t>
            </a:r>
            <a:r>
              <a:rPr lang="tr-TR" dirty="0" smtClean="0"/>
              <a:t>sınıfların derslerine giren sınıf öğretmenlerine; özel yetenekli öğrencilerin özellikleri, özel yetenekli öğrencilere sunulan özel eğitim hizmetleri, bilim sanat merkezleri ve bu merkezlere öğrenci seçim süreci</a:t>
            </a:r>
            <a:r>
              <a:rPr lang="tr-TR" i="1" dirty="0" smtClean="0"/>
              <a:t> </a:t>
            </a:r>
            <a:r>
              <a:rPr lang="tr-TR" dirty="0" smtClean="0"/>
              <a:t>ile ilgili bilgilendirme eğitimi verilecektir. </a:t>
            </a:r>
          </a:p>
          <a:p>
            <a:r>
              <a:rPr lang="tr-TR" dirty="0" smtClean="0"/>
              <a:t>2. Bilgilendirme eğitimlerine katılan öğretmenlerin tamamından imza alınacak; ilgili imza sirküleri </a:t>
            </a:r>
            <a:r>
              <a:rPr lang="tr-TR" b="1" dirty="0" smtClean="0"/>
              <a:t>9 Kasım 2017 tarihine kadar İlçe Milli Eğitim Müdürlüğü/ Özel Eğitim ve Rehberlik bölümüne ulaştırılacaktır.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Bilsem öğrenci seçim süreci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 1. Gözlem formlarının sınıf öğretmeni tarafından yetenek alanlarına göre doldurulması: </a:t>
            </a:r>
          </a:p>
          <a:p>
            <a:r>
              <a:rPr lang="tr-TR" dirty="0" smtClean="0"/>
              <a:t>2017 – 2018 eğitim öğretim yılında ilkokul 1, 2 ve 3. sınıfa devam edip </a:t>
            </a:r>
            <a:r>
              <a:rPr lang="tr-TR" b="1" dirty="0" smtClean="0"/>
              <a:t>genel zihinsel</a:t>
            </a:r>
            <a:r>
              <a:rPr lang="tr-TR" dirty="0" smtClean="0"/>
              <a:t>, </a:t>
            </a:r>
            <a:r>
              <a:rPr lang="tr-TR" b="1" dirty="0" smtClean="0"/>
              <a:t>resim</a:t>
            </a:r>
            <a:r>
              <a:rPr lang="tr-TR" dirty="0" smtClean="0"/>
              <a:t> ve </a:t>
            </a:r>
            <a:r>
              <a:rPr lang="tr-TR" b="1" dirty="0" smtClean="0"/>
              <a:t>müzik</a:t>
            </a:r>
            <a:r>
              <a:rPr lang="tr-TR" dirty="0" smtClean="0"/>
              <a:t> alanlarında akranlarından ileri düzeyde farklılık gösterdiği düşünülen öğrencilerin sınıf öğretmenleri tarafından e-okul sistemi üzerinden doldurulacak gözlem formu ile aday gösterilmesi işlemidir.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Öğrencilerin aday gösterilme süreci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Bir öğrenci </a:t>
            </a:r>
            <a:r>
              <a:rPr lang="tr-TR" b="1" dirty="0" smtClean="0"/>
              <a:t>en fazla 2 yetenek alanından </a:t>
            </a:r>
            <a:r>
              <a:rPr lang="tr-TR" dirty="0" smtClean="0"/>
              <a:t>aday gösterilebilir. Öğrenci bir önceki eğitim öğretim yılında bir yetenek alanından BİLSEM e kayıt hakkı kazanmış ise</a:t>
            </a:r>
            <a:r>
              <a:rPr lang="tr-TR" b="1" dirty="0" smtClean="0"/>
              <a:t>, bu yıl başka bir yetenek alanından tekrar aday gösterilebilecektir.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783"/>
            <a:ext cx="7467600" cy="1143000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Öğrencilerin aday gösterilme süreci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Sınıf öğretmeni tarafından aday gösterilen öğrencilerin velileri, uygulama ücreti olarak 50 TL’yi kılavuzda belirtilen seçeneklerden birini kullanarak </a:t>
            </a:r>
            <a:r>
              <a:rPr lang="tr-TR" b="1" dirty="0" smtClean="0"/>
              <a:t>13- 29 Kasım 2017 tarihleri </a:t>
            </a:r>
            <a:r>
              <a:rPr lang="tr-TR" dirty="0" smtClean="0"/>
              <a:t>arasında yatıracaklardır.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776864" cy="6188224"/>
          </a:xfrm>
        </p:spPr>
        <p:txBody>
          <a:bodyPr>
            <a:normAutofit/>
          </a:bodyPr>
          <a:lstStyle/>
          <a:p>
            <a:r>
              <a:rPr lang="tr-TR" dirty="0" smtClean="0"/>
              <a:t>MEB  Destek  Hizmetleri  Genel  Müdürlüğü Döner  Sermaye  İşletmesinin  T.C.  Ziraat Bankası,        Türkiye Vakıflar Bankası ve Türkiye Halk              Bankasından herhangi  birine kurumsal tahsilat    programı aracılığıyla yatırılabilir.   </a:t>
            </a:r>
          </a:p>
          <a:p>
            <a:r>
              <a:rPr lang="tr-TR" dirty="0" smtClean="0"/>
              <a:t>Vakıflar  Bankası,  Ziraat  Bankası  ya  da  Halk    Bankası  ATM’lerinden,  Vakıflar  Bankası  internet  bankacılığı,  </a:t>
            </a:r>
            <a:r>
              <a:rPr lang="tr-TR" dirty="0" err="1" smtClean="0"/>
              <a:t>Halkbank</a:t>
            </a:r>
            <a:r>
              <a:rPr lang="tr-TR" dirty="0" smtClean="0"/>
              <a:t>  internet  bankacılığı,       Ziraat  Bankası  internet bankacılığı üzerinden       yatırabilir.  </a:t>
            </a:r>
          </a:p>
          <a:p>
            <a:r>
              <a:rPr lang="tr-TR" dirty="0" smtClean="0"/>
              <a:t>Vakıflar Bankası şubeleri üzerinden yatırılabilir </a:t>
            </a:r>
          </a:p>
          <a:p>
            <a:r>
              <a:rPr lang="tr-TR" dirty="0" smtClean="0"/>
              <a:t>Ayrıca,  tüm  banka  kredi  kartları  ile                     https://odeme.meb.gov.tr/   internet  adresinden       ödeme  yapılabilir.  (Not:  Ödeme  ekranındaki        yönlendirmeler  dikkatlice okunarak takip edilmelidir.)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Ücretini yatırdığı halde e-okul sistemi üzerinden sınıf öğretmeni tarafından gözlem formu doldurulmayan öğrenciler </a:t>
            </a:r>
            <a:r>
              <a:rPr lang="tr-TR" b="1" dirty="0" smtClean="0"/>
              <a:t>tablet bilgisayar grup tarama uygulamasına alınmayacaktır.</a:t>
            </a:r>
          </a:p>
          <a:p>
            <a:endParaRPr lang="tr-TR" dirty="0" smtClean="0"/>
          </a:p>
          <a:p>
            <a:r>
              <a:rPr lang="tr-TR" dirty="0" smtClean="0"/>
              <a:t>Adaya grup tarama uygulaması için randevu verilmiş ise adayın uygulamaya </a:t>
            </a:r>
            <a:r>
              <a:rPr lang="tr-TR" b="1" dirty="0" smtClean="0"/>
              <a:t>herhangi bir sebeple girmemesi durumunda iade talep edilmeyecektir.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f\Desktop\şekil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5572164" cy="6449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u="sng" dirty="0" smtClean="0"/>
              <a:t> Özel Yetenek Nedir? </a:t>
            </a:r>
            <a:br>
              <a:rPr lang="tr-TR" u="sng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Özel </a:t>
            </a:r>
            <a:r>
              <a:rPr lang="tr-TR" smtClean="0"/>
              <a:t>yetenekli öğrenciler; </a:t>
            </a:r>
            <a:r>
              <a:rPr lang="tr-TR" dirty="0" smtClean="0"/>
              <a:t>zeka, yaratıcılık, sanat, spor, liderlik kapasitesi veya özel akademik alanlarda akranlarına göre yüksek düzeyde performans gösteren bireyler olarak tanımlanmaktadır.</a:t>
            </a:r>
          </a:p>
          <a:p>
            <a:pPr marL="0" indent="0"/>
            <a:r>
              <a:rPr lang="tr-TR" dirty="0" smtClean="0"/>
              <a:t>  </a:t>
            </a:r>
            <a:r>
              <a:rPr lang="tr-TR" u="sng" dirty="0" smtClean="0"/>
              <a:t>Özel yetenekli öğrencilerin çeşitli konular üzerindeki;</a:t>
            </a:r>
          </a:p>
          <a:p>
            <a:pPr>
              <a:buNone/>
            </a:pPr>
            <a:r>
              <a:rPr lang="tr-TR" dirty="0" smtClean="0"/>
              <a:t>     İlgileri, yetenekleri ve motivasyonları,</a:t>
            </a:r>
          </a:p>
          <a:p>
            <a:pPr>
              <a:buNone/>
            </a:pPr>
            <a:r>
              <a:rPr lang="tr-TR" dirty="0" smtClean="0"/>
              <a:t>     Bilişsel yeterlilikleri,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Hazırbulunuşlukları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     Öğrenme şekilleri ve hızları,</a:t>
            </a:r>
          </a:p>
          <a:p>
            <a:pPr>
              <a:buNone/>
            </a:pPr>
            <a:r>
              <a:rPr lang="tr-TR" dirty="0" smtClean="0"/>
              <a:t>     Olaylara yaklaşımları ve bakış açıları akranlarından farklıdır.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if\Desktop\şekil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8038775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if\Desktop\şekil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359"/>
            <a:ext cx="8510939" cy="3946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f\Desktop\şekil 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571480"/>
            <a:ext cx="8323375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Gözlem formları doldurulup, kaydetme işlemi tamamlandıktan sonra raporlama butonu tıklanarak </a:t>
            </a:r>
            <a:r>
              <a:rPr lang="tr-TR" b="1" dirty="0" smtClean="0"/>
              <a:t>öğrencinin </a:t>
            </a:r>
            <a:r>
              <a:rPr lang="tr-TR" b="1" u="sng" dirty="0" smtClean="0"/>
              <a:t>aday gösterildiği yetenek alanı ile ilgili 2 çıktı alınacak; </a:t>
            </a:r>
            <a:r>
              <a:rPr lang="tr-TR" dirty="0" smtClean="0"/>
              <a:t>bu belgeler </a:t>
            </a:r>
            <a:r>
              <a:rPr lang="tr-TR" b="1" u="sng" dirty="0" smtClean="0"/>
              <a:t>sınıf öğretmeni ve okul müdürü tarafından imzalanacaktır.</a:t>
            </a:r>
            <a:r>
              <a:rPr lang="tr-TR" b="1" dirty="0" smtClean="0"/>
              <a:t> </a:t>
            </a:r>
            <a:r>
              <a:rPr lang="tr-TR" dirty="0" smtClean="0"/>
              <a:t>Belgelerin biri okulda kalacak, diğer ise </a:t>
            </a:r>
            <a:r>
              <a:rPr lang="tr-TR" b="1" u="sng" dirty="0" smtClean="0"/>
              <a:t>imza karşılığında veliye teslim edilecektir.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Öğrencilerin aday gösterildiği alanlar  </a:t>
            </a:r>
            <a:r>
              <a:rPr lang="tr-TR" b="1" dirty="0" smtClean="0"/>
              <a:t>04 -08 Aralık 2017 </a:t>
            </a:r>
            <a:r>
              <a:rPr lang="tr-TR" dirty="0" smtClean="0"/>
              <a:t>tarihleri arasında   </a:t>
            </a:r>
            <a:r>
              <a:rPr lang="tr-TR" u="sng" dirty="0" smtClean="0"/>
              <a:t>http://www.</a:t>
            </a:r>
            <a:r>
              <a:rPr lang="tr-TR" u="sng" dirty="0" err="1" smtClean="0"/>
              <a:t>meb</a:t>
            </a:r>
            <a:r>
              <a:rPr lang="tr-TR" u="sng" dirty="0" smtClean="0"/>
              <a:t>.gov.tr  </a:t>
            </a:r>
            <a:r>
              <a:rPr lang="tr-TR" dirty="0" smtClean="0"/>
              <a:t>adresinden duyurulacaktır. </a:t>
            </a:r>
          </a:p>
          <a:p>
            <a:r>
              <a:rPr lang="tr-TR" dirty="0" smtClean="0"/>
              <a:t>Öğrencilerin aday gösterildiği yetenek alanları ile ilgili değişiklikler yapılması gerekiyor ise bu tarihler arasında değişiklik yapılabilecek; bu tarihlerin dışında herhangi bir değişiklik yapılmayacaktır.</a:t>
            </a:r>
          </a:p>
          <a:p>
            <a:endParaRPr lang="tr-TR" u="sng" dirty="0" smtClean="0"/>
          </a:p>
          <a:p>
            <a:pPr>
              <a:buNone/>
            </a:pPr>
            <a:r>
              <a:rPr lang="tr-TR" dirty="0" smtClean="0"/>
              <a:t>  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783"/>
            <a:ext cx="7467600" cy="1143000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 tarama uygulama süreci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Tablet grup tarama uygulama süreci;  genel zihinsel, müzik ve resim alanlarından aday gösterilen tüm öğrenciler için ortak bir uygulamadır. </a:t>
            </a:r>
          </a:p>
          <a:p>
            <a:r>
              <a:rPr lang="tr-TR" dirty="0" smtClean="0"/>
              <a:t>Grup tarama uygulamaları randevuları, il tanılama sınav komisyonu tarafından MEBBİS/ BİLSEM İşlemleri Modülü üzerinden </a:t>
            </a:r>
            <a:r>
              <a:rPr lang="tr-TR" b="1" dirty="0" smtClean="0"/>
              <a:t>11 – 22 Aralık 2017 </a:t>
            </a:r>
            <a:r>
              <a:rPr lang="tr-TR" dirty="0" smtClean="0"/>
              <a:t>tarihleri arasında planlanacaktır.</a:t>
            </a:r>
          </a:p>
          <a:p>
            <a:r>
              <a:rPr lang="tr-TR" dirty="0" smtClean="0"/>
              <a:t>Adayların </a:t>
            </a:r>
            <a:r>
              <a:rPr lang="tr-TR" b="1" dirty="0" smtClean="0"/>
              <a:t>uygulamaya giriş belgeleri 26 Aralık 2017 – 5 Ocak 2018 </a:t>
            </a:r>
            <a:r>
              <a:rPr lang="tr-TR" dirty="0" smtClean="0"/>
              <a:t>tarihleri </a:t>
            </a:r>
            <a:r>
              <a:rPr lang="tr-TR" b="1" dirty="0" smtClean="0"/>
              <a:t>arasında e-okul sisteminden</a:t>
            </a:r>
            <a:r>
              <a:rPr lang="tr-TR" dirty="0" smtClean="0"/>
              <a:t> yayımlanacaktır. Belgeler </a:t>
            </a:r>
            <a:r>
              <a:rPr lang="tr-TR" b="1" dirty="0" smtClean="0"/>
              <a:t>velilere imza karşılığında teslim edilecek</a:t>
            </a:r>
            <a:r>
              <a:rPr lang="tr-TR" dirty="0" smtClean="0"/>
              <a:t>, veliler süreç ile ilgili bilgilendirileceklerdir.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</a:t>
            </a:r>
            <a:r>
              <a:rPr lang="tr-TR" dirty="0" smtClean="0"/>
              <a:t>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tarama uygulama süreci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Tablet bilgisayarlarla yapılacak grup tarama uygulaması 81 ilimizde, il tanılama sınav komisyonu tarafından belirlenen merkezlerde </a:t>
            </a:r>
            <a:r>
              <a:rPr lang="tr-TR" b="1" dirty="0" smtClean="0"/>
              <a:t>6 Ocak – 4 Mart 2018</a:t>
            </a:r>
            <a:r>
              <a:rPr lang="tr-TR" dirty="0" smtClean="0"/>
              <a:t> tarihleri arasında yapılacaktır. </a:t>
            </a:r>
          </a:p>
          <a:p>
            <a:r>
              <a:rPr lang="tr-TR" dirty="0" smtClean="0"/>
              <a:t>Grup tarama uygulamasında uygulamanın yeri, tarihi ve saati öğrencilerin kimlik numaralarına tanımlanacaktır</a:t>
            </a:r>
            <a:r>
              <a:rPr lang="tr-TR" b="1" dirty="0" smtClean="0"/>
              <a:t>. Belirtilen yer, tarih ve saat dışında öğrenciler uygulamaya alınmayacaklardır.</a:t>
            </a:r>
          </a:p>
          <a:p>
            <a:r>
              <a:rPr lang="tr-TR" dirty="0" smtClean="0"/>
              <a:t>Grup tarama uygulamasında puanlar yalnızca doğru cevaplar üzerinden hesaplanmaktadır. Yanlış cevaplar doğru cevaplara etki etmeyecektir.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 TARAMA UYGULAMA SÜRECİ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Grup tarama uygulaması tamamlandıktan sonra  yetenek alanlarına göre belirlenen baraj doğrultusunda bireysel değerlendirmeye hak kazanan öğrenciler, </a:t>
            </a:r>
            <a:r>
              <a:rPr lang="tr-TR" b="1" dirty="0" smtClean="0"/>
              <a:t>9 Mart 2018 </a:t>
            </a:r>
            <a:r>
              <a:rPr lang="tr-TR" dirty="0" smtClean="0"/>
              <a:t>tarihinden itibaren </a:t>
            </a:r>
            <a:r>
              <a:rPr lang="tr-TR" dirty="0" smtClean="0">
                <a:hlinkClick r:id="rId2"/>
              </a:rPr>
              <a:t>http://www.</a:t>
            </a:r>
            <a:r>
              <a:rPr lang="tr-TR" dirty="0" err="1" smtClean="0">
                <a:hlinkClick r:id="rId2"/>
              </a:rPr>
              <a:t>meb</a:t>
            </a:r>
            <a:r>
              <a:rPr lang="tr-TR" dirty="0" smtClean="0">
                <a:hlinkClick r:id="rId2"/>
              </a:rPr>
              <a:t>.gov.tr</a:t>
            </a:r>
            <a:r>
              <a:rPr lang="tr-TR" dirty="0" smtClean="0"/>
              <a:t> adresinden ilan edilecek; sonuçlara bu adresten öğrenci kimlik numarası ile ulaşılabilecektir.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Bireysel değerlendirme süreci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Bireysel değerlendirmeye hak kazanan öğrencilere il tanılama sınav komisyonu tarafından MEBBİS / BİLSEM İşlemleri Modülü üzerinden yer, tarih ve saat bilgileri belirtilerek randevu verilecektir.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Zihinsel Yetenek Alanında Bireysel Değerlendirme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GZY alanında bireysel değerlendirmeye hak kazanan öğrencilerin randevu bilgileri </a:t>
            </a:r>
            <a:r>
              <a:rPr lang="tr-TR" b="1" dirty="0" smtClean="0"/>
              <a:t>27 Mart 2018 tarihinden itibaren e-okul sisteminde yayımlanacak ve öğrenci velisine okul müdürlüğü tarafından bildirilecektir. </a:t>
            </a:r>
          </a:p>
          <a:p>
            <a:r>
              <a:rPr lang="tr-TR" dirty="0" smtClean="0"/>
              <a:t>Bu alandaki bireysel değerlendirmeler </a:t>
            </a:r>
            <a:r>
              <a:rPr lang="tr-TR" b="1" dirty="0" smtClean="0"/>
              <a:t>2 Nisan – 8 Haziran 2018 </a:t>
            </a:r>
            <a:r>
              <a:rPr lang="tr-TR" dirty="0" smtClean="0"/>
              <a:t>tarihleri aralığında öncelikle RAM’da; uygun olmadığı taktirde ise </a:t>
            </a:r>
            <a:r>
              <a:rPr lang="tr-TR" dirty="0" err="1" smtClean="0"/>
              <a:t>BİLSEM’de</a:t>
            </a:r>
            <a:r>
              <a:rPr lang="tr-TR" dirty="0" smtClean="0"/>
              <a:t> yapılacak şekilde planlanacaktır. </a:t>
            </a:r>
          </a:p>
          <a:p>
            <a:r>
              <a:rPr lang="tr-TR" dirty="0" smtClean="0"/>
              <a:t>Değerlendirme sonuçları, değerlendirmeyi yapan uzman tarafından  MEBBİS üzerinden aynı gün içinde sisteme girilecek, sonuçlar internet üzerinden açıklanmayacaktır.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yetenekli öğrencilerin genel bilişsel özellikleri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Güçlü bir hafıza</a:t>
            </a:r>
          </a:p>
          <a:p>
            <a:r>
              <a:rPr lang="tr-TR" dirty="0" smtClean="0"/>
              <a:t>Üstün kavrayış</a:t>
            </a:r>
          </a:p>
          <a:p>
            <a:r>
              <a:rPr lang="tr-TR" dirty="0" smtClean="0"/>
              <a:t>Çeşitli alanlara ilgi duyma</a:t>
            </a:r>
          </a:p>
          <a:p>
            <a:r>
              <a:rPr lang="tr-TR" dirty="0" smtClean="0"/>
              <a:t>Yüksek merak</a:t>
            </a:r>
          </a:p>
          <a:p>
            <a:r>
              <a:rPr lang="tr-TR" dirty="0" smtClean="0"/>
              <a:t>İleri dil ve sözel gelişim</a:t>
            </a:r>
          </a:p>
          <a:p>
            <a:r>
              <a:rPr lang="tr-TR" dirty="0" smtClean="0"/>
              <a:t>Bilgiyi işlemede alışılmadık derecede yüksek kapasite</a:t>
            </a:r>
          </a:p>
          <a:p>
            <a:r>
              <a:rPr lang="tr-TR" dirty="0" smtClean="0"/>
              <a:t>Çabuk ve esnek düşünebilme</a:t>
            </a:r>
          </a:p>
          <a:p>
            <a:r>
              <a:rPr lang="tr-TR" dirty="0" smtClean="0"/>
              <a:t>Sıra dışı bağlantılar kurma</a:t>
            </a:r>
          </a:p>
          <a:p>
            <a:r>
              <a:rPr lang="tr-TR" dirty="0" smtClean="0"/>
              <a:t>Birçok özgün fikir üretme ve çözümler bulma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Kendinin ve başkalarının olaylara yaklaşım açısını değerlendirebilme</a:t>
            </a:r>
          </a:p>
          <a:p>
            <a:r>
              <a:rPr lang="tr-TR" dirty="0" smtClean="0"/>
              <a:t>İlgi alanlarında uzun süreli dikkat ve yoğunlaşma</a:t>
            </a:r>
          </a:p>
          <a:p>
            <a:r>
              <a:rPr lang="tr-TR" dirty="0" smtClean="0"/>
              <a:t>Üstün analiz, değerlendirme ve sentez becerisi</a:t>
            </a:r>
          </a:p>
          <a:p>
            <a:r>
              <a:rPr lang="tr-TR" dirty="0" smtClean="0"/>
              <a:t>Yüksek motivasyon</a:t>
            </a:r>
          </a:p>
          <a:p>
            <a:r>
              <a:rPr lang="tr-TR" dirty="0" smtClean="0"/>
              <a:t>İçten denetimli olma</a:t>
            </a:r>
          </a:p>
          <a:p>
            <a:r>
              <a:rPr lang="tr-TR" dirty="0" err="1" smtClean="0"/>
              <a:t>Mükemmelliyetçilik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RESİM YETENEK ALANINDA BİREYSEL DEĞERLENDİRME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7467600" cy="4873752"/>
          </a:xfrm>
        </p:spPr>
        <p:txBody>
          <a:bodyPr>
            <a:normAutofit/>
          </a:bodyPr>
          <a:lstStyle/>
          <a:p>
            <a:r>
              <a:rPr lang="tr-TR" dirty="0" smtClean="0"/>
              <a:t>Resim alanında yapılacak olan tanılamalar ile ilgili iş ve işlemler Bilim Sanat Merkezleri Yönergesi’nin 32. maddesine göre oluşturulan komisyonca yürütülür. </a:t>
            </a:r>
          </a:p>
          <a:p>
            <a:r>
              <a:rPr lang="tr-TR" dirty="0" smtClean="0"/>
              <a:t>Komisyon </a:t>
            </a:r>
            <a:r>
              <a:rPr lang="tr-TR" dirty="0" err="1" smtClean="0"/>
              <a:t>BİLSEM’lerin</a:t>
            </a:r>
            <a:r>
              <a:rPr lang="tr-TR" dirty="0" smtClean="0"/>
              <a:t> ve diğer kurumların ilgili alan öğretmenlerinin dahil olduğu 5 asıl, 5 yedek öğretmenden oluşmaktadır.</a:t>
            </a:r>
          </a:p>
          <a:p>
            <a:r>
              <a:rPr lang="tr-TR" dirty="0" smtClean="0"/>
              <a:t>Komisyon resim alanında gerçekleştirilecek olan bireysel değerlendirmeleri Genel Müdürlük tarafından belirlenen ölçütler doğrultusunda yapacaktır.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RESİM YETENEK ALANINDA BİREYSEL DEĞERLENDİRME</a:t>
            </a:r>
            <a:endParaRPr lang="tr-T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Resim alanında bireysel değerlendirmeye hak kazanan öğrencilerin randevu bilgileri </a:t>
            </a:r>
            <a:r>
              <a:rPr lang="tr-TR" b="1" dirty="0" smtClean="0"/>
              <a:t>27 Mart 2018 tarihinden itibaren e-okul sisteminde yayımlanacak ve öğrenci velisine okul müdürlüğü tarafından bildirilecektir. </a:t>
            </a:r>
            <a:r>
              <a:rPr lang="tr-TR" dirty="0" smtClean="0"/>
              <a:t>Değerlendirmeler Genel Müdürlük tarafından illere </a:t>
            </a:r>
            <a:r>
              <a:rPr lang="tr-TR" b="1" dirty="0" smtClean="0"/>
              <a:t>resmi yazı ile bildirilen tarihlerde merkezi olarak </a:t>
            </a:r>
            <a:r>
              <a:rPr lang="tr-TR" dirty="0" smtClean="0"/>
              <a:t>yapılacaktır.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RESİM YETENEK ALANINDA BİREYSEL DEĞERLENDİRME</a:t>
            </a:r>
            <a:endParaRPr lang="tr-T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Değerlendirme sonuçları görsel sanatlar yetenek/beceri komisyonu tarafından MEBBİS üzerinden girilecektir.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Müzik yetenek alanında bireysel değerlendirme</a:t>
            </a:r>
            <a:endParaRPr lang="tr-TR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Müzik alanında yapılacak olan tanılamalar ile ilgili iş ve işlemler Bilim Sanat Merkezleri Yönergesi’nin 33. maddesine göre oluşturulan komisyonca yürütülür.</a:t>
            </a:r>
          </a:p>
          <a:p>
            <a:r>
              <a:rPr lang="tr-TR" dirty="0" smtClean="0"/>
              <a:t>Komisyon </a:t>
            </a:r>
            <a:r>
              <a:rPr lang="tr-TR" dirty="0" err="1" smtClean="0"/>
              <a:t>BİLSEM’lerin</a:t>
            </a:r>
            <a:r>
              <a:rPr lang="tr-TR" dirty="0" smtClean="0"/>
              <a:t> ve diğer kurumların ilgili alan öğretmenlerinin dahil olduğu 5 asıl, 5 yedek öğretmenden oluşmaktadır.</a:t>
            </a:r>
          </a:p>
          <a:p>
            <a:r>
              <a:rPr lang="tr-TR" dirty="0" smtClean="0"/>
              <a:t> Komisyon müzik alanında gerçekleştirilecek olan bireysel değerlendirmeleri Genel Müdürlük tarafından belirlenen ölçütler doğrultusunda yapacaktır.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Müzik yetenek alanında bireysel değerlendirme</a:t>
            </a:r>
            <a:endParaRPr lang="tr-TR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Müzik alanında bireysel değerlendirmeye hak kazanan öğrencilerin randevu bilgileri </a:t>
            </a:r>
            <a:r>
              <a:rPr lang="tr-TR" b="1" dirty="0" smtClean="0"/>
              <a:t>27 Mart 2018 tarihinden itibaren e-okul sisteminde yayımlanacak ve öğrenci velisine okul müdürlüğü tarafından bildirilecektir.</a:t>
            </a:r>
          </a:p>
          <a:p>
            <a:r>
              <a:rPr lang="tr-TR" dirty="0" smtClean="0"/>
              <a:t>Bu alandaki bireysel değerlendirmelerin </a:t>
            </a:r>
            <a:r>
              <a:rPr lang="tr-TR" b="1" dirty="0" smtClean="0"/>
              <a:t>2 Nisan – 8 Haziran 2018</a:t>
            </a:r>
            <a:r>
              <a:rPr lang="tr-TR" dirty="0" smtClean="0"/>
              <a:t> tarihleri arasında gerçekleştirilmesi planlanacaktır.</a:t>
            </a:r>
          </a:p>
          <a:p>
            <a:r>
              <a:rPr lang="tr-TR" dirty="0" smtClean="0"/>
              <a:t>Değerlendirme sonuçları müzik yetenek/beceri komisyonu tarafından MEBBİS üzerinden girilecektir.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</p:spPr>
        <p:txBody>
          <a:bodyPr/>
          <a:lstStyle/>
          <a:p>
            <a:r>
              <a:rPr lang="tr-TR" dirty="0" smtClean="0"/>
              <a:t>BİLSEM YERLEŞTİRME VE KAYIT İŞLEMLERİ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u="sng" dirty="0" smtClean="0"/>
              <a:t>Sonuçların açıklanması: </a:t>
            </a:r>
          </a:p>
          <a:p>
            <a:pPr>
              <a:buNone/>
            </a:pPr>
            <a:r>
              <a:rPr lang="tr-TR" b="1" dirty="0" smtClean="0"/>
              <a:t>   20 Haziran 2018                                                              </a:t>
            </a:r>
            <a:r>
              <a:rPr lang="tr-TR" b="1" dirty="0" smtClean="0">
                <a:hlinkClick r:id="rId2"/>
              </a:rPr>
              <a:t>http://www.</a:t>
            </a:r>
            <a:r>
              <a:rPr lang="tr-TR" b="1" dirty="0" err="1" smtClean="0">
                <a:hlinkClick r:id="rId2"/>
              </a:rPr>
              <a:t>meb</a:t>
            </a:r>
            <a:r>
              <a:rPr lang="tr-TR" b="1" dirty="0" smtClean="0">
                <a:hlinkClick r:id="rId2"/>
              </a:rPr>
              <a:t>.gov.tr</a:t>
            </a: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r>
              <a:rPr lang="tr-TR" u="sng" dirty="0" smtClean="0"/>
              <a:t>Kayıt tarihleri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b="1" dirty="0" smtClean="0"/>
              <a:t>16 Temmuz – 31 Ağustos 2018 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SINAV İTİRAZLARI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TABLET BİLGİSAYAR GRUP TARAMA UYGULAMASI İTİRAZLARI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Uygulama sonucuna dair itirazlar  velinin</a:t>
            </a:r>
            <a:r>
              <a:rPr lang="tr-TR" b="1" dirty="0" smtClean="0"/>
              <a:t>, 12-16 Mart 2018 </a:t>
            </a:r>
            <a:r>
              <a:rPr lang="tr-TR" dirty="0" smtClean="0"/>
              <a:t>tarihleri arasında kılavuzda belirtilen bankalara kurumsal tahsilat programı aracılığıyla 20TL’ yatırılarak öğrenci velisi tarafından </a:t>
            </a:r>
            <a:r>
              <a:rPr lang="tr-TR" dirty="0" smtClean="0">
                <a:hlinkClick r:id="rId2"/>
              </a:rPr>
              <a:t>http://esınav.meb.gov.tr/</a:t>
            </a:r>
            <a:r>
              <a:rPr lang="tr-TR" dirty="0" smtClean="0"/>
              <a:t> adresinden yapılacaktır.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Yapılan itirazlar değerlendirildikten sonra yine aynı sistem üzerinden veliye bilgilendirme yapılacaktır.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SINAV İTİRAZLARI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BİREYSEL DEĞERLENDİRME İTİRAZLARI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Bireysel değerlendirmelere ilişkin itirazlar sonuçların yayımlanmasından itibaren </a:t>
            </a:r>
            <a:r>
              <a:rPr lang="tr-TR" b="1" dirty="0" smtClean="0"/>
              <a:t>21 -27 Haziran 2018</a:t>
            </a:r>
            <a:r>
              <a:rPr lang="tr-TR" dirty="0" smtClean="0"/>
              <a:t> tarihleri arasında öğrenci velisi tarafından </a:t>
            </a:r>
            <a:r>
              <a:rPr lang="tr-TR" b="1" dirty="0" smtClean="0"/>
              <a:t>il milli eğitim müdürlükleri il sınav tanılama komisyonlarına yapılacaktır. </a:t>
            </a:r>
            <a:r>
              <a:rPr lang="tr-TR" dirty="0" smtClean="0"/>
              <a:t>Faks ya da e-posta ile yapılan itirazlar dikkate alınmaz.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Yapılan itirazların cevaplanmasında gelen evrak kayıt tarihi dikkate alınacaktır.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Belirtilen süre dışında yapılan, öğrencinin TC kimlik numarasının belirtilmediği, imza ve adres bilgisi olmayan dilekçeler dikkate alınmayacaktır.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SÜRECİN SAĞLIKLI İŞLEMESİNİN SAĞLANMASI İÇİN;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Öğrenci yönlendirmesi yapan sınıf öğretmenleri ve okul idarelerinin tüm süreci titizlikle takip etmesi,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Veliye yapılması gereken bilgilendirmelerin aksatılmadan, zamanında, yazılı ve  imza karşılığında yapılması,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Öğrencinin aday gösterildiği alanın doğru olup olmadığının kontrol edilmesi, gerekli düzeltmelerin zamanında yapılması,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Öğrenci uygulama giriş belgelerinin fotoğraflı olmasının sağlanmasına dikkat edilmelidir.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BİZİ DİNLEDİĞİNİZ İÇİN TEŞEKKÜR EDERİZ</a:t>
            </a:r>
          </a:p>
          <a:p>
            <a:endParaRPr lang="tr-T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VEDAT YOLDAŞ</a:t>
            </a:r>
          </a:p>
          <a:p>
            <a:pPr algn="ctr"/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BEYLİKDÜZÜ REHBERLİK VE ARAŞTIRMA MERKEZİ MÜDÜRÜ</a:t>
            </a:r>
            <a:endParaRPr lang="tr-T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835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ÖZEL YETENEKLİ ÖĞRENCİLER</a:t>
            </a:r>
            <a:endParaRPr lang="tr-TR" dirty="0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Yanıtları bilir.</a:t>
            </a:r>
          </a:p>
          <a:p>
            <a:r>
              <a:rPr lang="tr-TR" dirty="0" smtClean="0"/>
              <a:t>İlgilidir.</a:t>
            </a:r>
          </a:p>
          <a:p>
            <a:r>
              <a:rPr lang="tr-TR" dirty="0" smtClean="0"/>
              <a:t>Çok çalışır.</a:t>
            </a:r>
          </a:p>
          <a:p>
            <a:r>
              <a:rPr lang="tr-TR" dirty="0" smtClean="0"/>
              <a:t>İyi ezberler.</a:t>
            </a:r>
          </a:p>
          <a:p>
            <a:r>
              <a:rPr lang="tr-TR" dirty="0" smtClean="0"/>
              <a:t>Doğru olarak kopya eder.</a:t>
            </a:r>
          </a:p>
          <a:p>
            <a:r>
              <a:rPr lang="tr-TR" dirty="0" smtClean="0"/>
              <a:t>Teknikçidir.</a:t>
            </a:r>
          </a:p>
          <a:p>
            <a:r>
              <a:rPr lang="tr-TR" dirty="0" smtClean="0"/>
              <a:t>Bilgileri emer.</a:t>
            </a:r>
          </a:p>
          <a:p>
            <a:r>
              <a:rPr lang="tr-TR" dirty="0" smtClean="0"/>
              <a:t>Üst grubu oluşturur.</a:t>
            </a:r>
          </a:p>
          <a:p>
            <a:endParaRPr lang="tr-TR" dirty="0"/>
          </a:p>
        </p:txBody>
      </p:sp>
      <p:sp>
        <p:nvSpPr>
          <p:cNvPr id="14" name="13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Sorular sorar.</a:t>
            </a:r>
          </a:p>
          <a:p>
            <a:r>
              <a:rPr lang="tr-TR" dirty="0" smtClean="0"/>
              <a:t>Aşırı meraklıdır.</a:t>
            </a:r>
          </a:p>
          <a:p>
            <a:r>
              <a:rPr lang="tr-TR" dirty="0" smtClean="0"/>
              <a:t>Az çalışır, ama başarabilir.</a:t>
            </a:r>
          </a:p>
          <a:p>
            <a:r>
              <a:rPr lang="tr-TR" dirty="0" smtClean="0"/>
              <a:t>İyi tahmincidir.</a:t>
            </a:r>
          </a:p>
          <a:p>
            <a:r>
              <a:rPr lang="tr-TR" dirty="0" smtClean="0"/>
              <a:t>Yeni bir desen yaratır.</a:t>
            </a:r>
          </a:p>
          <a:p>
            <a:r>
              <a:rPr lang="tr-TR" dirty="0" smtClean="0"/>
              <a:t>İcatçıdır.</a:t>
            </a:r>
          </a:p>
          <a:p>
            <a:r>
              <a:rPr lang="tr-TR" dirty="0" smtClean="0"/>
              <a:t>Bilgilerle oynar.</a:t>
            </a:r>
          </a:p>
          <a:p>
            <a:r>
              <a:rPr lang="tr-TR" dirty="0" smtClean="0"/>
              <a:t>Grubun ötesindedir.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11" name="10 Metin Yer Tutucusu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endParaRPr lang="tr-TR" b="0" dirty="0" smtClean="0">
              <a:solidFill>
                <a:schemeClr val="tx1"/>
              </a:solidFill>
            </a:endParaRPr>
          </a:p>
          <a:p>
            <a:pPr algn="ctr"/>
            <a:r>
              <a:rPr lang="tr-TR" b="0" dirty="0" smtClean="0">
                <a:solidFill>
                  <a:schemeClr val="tx1"/>
                </a:solidFill>
              </a:rPr>
              <a:t>Parlak Öğrenci</a:t>
            </a:r>
          </a:p>
          <a:p>
            <a:endParaRPr lang="tr-TR" dirty="0"/>
          </a:p>
        </p:txBody>
      </p:sp>
      <p:sp>
        <p:nvSpPr>
          <p:cNvPr id="13" name="12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 b="0" dirty="0" smtClean="0">
              <a:solidFill>
                <a:schemeClr val="tx1"/>
              </a:solidFill>
            </a:endParaRPr>
          </a:p>
          <a:p>
            <a:r>
              <a:rPr lang="tr-TR" b="0" dirty="0" smtClean="0">
                <a:solidFill>
                  <a:schemeClr val="tx1"/>
                </a:solidFill>
              </a:rPr>
              <a:t>     Özel Yetenekli Öğrenci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YETENEKLİ ÖĞRENCİLER</a:t>
            </a: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Özel yetenekli öğrencilerden mutlak bir akademik başarı beklenemez. Başarısız öğrenci profili çizebilirler ya da  yalnızca bir alanda yüksek performans gösterirken diğer alanlarda ortalama / ortalama altı performans sergileyebilirler. </a:t>
            </a:r>
            <a:r>
              <a:rPr lang="tr-TR" b="1" dirty="0" smtClean="0"/>
              <a:t>Yönlendirmelerde akademik yönden zayıf ama farklı zeka türü özellikleri gösteren  öğrencileri de göz önünde bulundurmayı unutmayalım.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24766" cy="5616720"/>
          </a:xfrm>
        </p:spPr>
        <p:txBody>
          <a:bodyPr/>
          <a:lstStyle/>
          <a:p>
            <a:endParaRPr lang="tr-TR" b="1" u="sng" dirty="0" smtClean="0"/>
          </a:p>
          <a:p>
            <a:r>
              <a:rPr lang="tr-TR" b="1" u="sng" dirty="0" smtClean="0"/>
              <a:t>Yapılacak olan toplantılarda;</a:t>
            </a:r>
            <a:endParaRPr lang="tr-TR" b="1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Özel yetenekli öğrenciler ve genel özellikleri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Zeka, başarı, özel yetenek kavramları arasındaki farklılıklar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BİLSEM hakkında genel bilgiler, </a:t>
            </a:r>
            <a:r>
              <a:rPr lang="tr-TR" dirty="0" err="1" smtClean="0"/>
              <a:t>BİLSEM’deki</a:t>
            </a:r>
            <a:r>
              <a:rPr lang="tr-TR" dirty="0" smtClean="0"/>
              <a:t>  eğitim süreci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BİLSEM seçme sürecinin bir başarı testi olmaması; dolayısıyla öğrenciye  sınav stresinin yüklenmemesi gerektiği bilgileri önemle anlatılmalıdır. 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VELİLERİN GÖRÜŞLERİNE ÖNEM VERİLMELİ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tr-TR" dirty="0" smtClean="0"/>
              <a:t> Özel yetenekli öğrenciler bebekliklerinden itibaren belirli alanlarda akranlarına göre anlamlı farklılıklar gösterirler. Bu nedenle onları en iyi tanıyan grup aileleridir. BİLSEM yönlendirme sürecinde, ailelerin görüş ve fikirleri önemsenmeli; </a:t>
            </a:r>
            <a:r>
              <a:rPr lang="tr-TR" b="1" u="sng" dirty="0" smtClean="0"/>
              <a:t>sınıf öğretmeni öğrenciyi yönlendirilmesi için uygun görmediği durumlarda okul rehber öğretmeni, sınıf öğretmeni ve aileler öğrencinin özellikleri ile ilgili değerlendirme toplantısı yaparak görüş birliğine varmalıdırlar. </a:t>
            </a:r>
            <a:endParaRPr lang="tr-T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YETENEKLİ ÖĞRENCİLER İÇİN EĞİTİM SEÇENEKLERİ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DESTEK EĞİTİM ODALARI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BİLİM SANAT MERKEZLERİ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BİLİM SANAT MERKEZLERİ HAKKINDA GENEL BİLGİ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İlk, orta ve lise çağındaki genel zihinsel yetenek, resim ya da müzik alanlarında yetenekli olan özel yetenekli öğrencilerin örgün eğitim kurumlarındaki eğitimlerini aksatmayacak şekilde; bireysel yeteneklerinin farkına varmalarını, geliştirmelerini ve yeteneklerini en üst düzeyde kullanabilmelerini sağlamak amacıyla eğitim veren özel eğitim kurumlarıdır.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569</TotalTime>
  <Words>1701</Words>
  <Application>Microsoft Office PowerPoint</Application>
  <PresentationFormat>Ekran Gösterisi (4:3)</PresentationFormat>
  <Paragraphs>176</Paragraphs>
  <Slides>39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5" baseType="lpstr">
      <vt:lpstr>Calibri</vt:lpstr>
      <vt:lpstr>Century Schoolbook</vt:lpstr>
      <vt:lpstr>Courier New</vt:lpstr>
      <vt:lpstr>Wingdings</vt:lpstr>
      <vt:lpstr>Wingdings 2</vt:lpstr>
      <vt:lpstr>Cumba</vt:lpstr>
      <vt:lpstr>2017 – 2018 EĞİTİM ÖĞRETİM YILI BİLİM SANAT MERKEZLERİ ÖĞRENCİ TANILAMA KILAVUZU</vt:lpstr>
      <vt:lpstr>  Özel Yetenek Nedir?  </vt:lpstr>
      <vt:lpstr>Özel yetenekli öğrencilerin genel bilişsel özellikleri</vt:lpstr>
      <vt:lpstr>ÖZEL YETENEKLİ ÖĞRENCİLER</vt:lpstr>
      <vt:lpstr>ÖZEL YETENEKLİ ÖĞRENCİLER</vt:lpstr>
      <vt:lpstr>PowerPoint Sunusu</vt:lpstr>
      <vt:lpstr>VELİLERİN GÖRÜŞLERİNE ÖNEM VERİLMELİ</vt:lpstr>
      <vt:lpstr>ÖZEL YETENEKLİ ÖĞRENCİLER İÇİN EĞİTİM SEÇENEKLERİ</vt:lpstr>
      <vt:lpstr>BİLİM SANAT MERKEZLERİ HAKKINDA GENEL BİLGİ</vt:lpstr>
      <vt:lpstr>BİLİM SANAT MERKEZLERİ HAKKINDA GENEL BİLGİ</vt:lpstr>
      <vt:lpstr>Genel AÇIKLAMALAR VE BAŞVURU ŞARTLARI</vt:lpstr>
      <vt:lpstr>Genel AÇIKLAMALAR VE BAŞVURU ŞARTLARI</vt:lpstr>
      <vt:lpstr>BİLSEM ÖĞRENCİ SEÇİM SÜRECİ: BİLGİLENDİRME EĞİTİMLERİ</vt:lpstr>
      <vt:lpstr>Bilsem öğrenci seçim süreci</vt:lpstr>
      <vt:lpstr>Öğrencilerin aday gösterilme süreci</vt:lpstr>
      <vt:lpstr>Öğrencilerin aday gösterilme süreci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Grup tarama uygulama süreci</vt:lpstr>
      <vt:lpstr>Grup tarama uygulama süreci</vt:lpstr>
      <vt:lpstr>GRUP TARAMA UYGULAMA SÜRECİ</vt:lpstr>
      <vt:lpstr>Bireysel değerlendirme süreci</vt:lpstr>
      <vt:lpstr>Genel Zihinsel Yetenek Alanında Bireysel Değerlendirme</vt:lpstr>
      <vt:lpstr>RESİM YETENEK ALANINDA BİREYSEL DEĞERLENDİRME</vt:lpstr>
      <vt:lpstr>RESİM YETENEK ALANINDA BİREYSEL DEĞERLENDİRME</vt:lpstr>
      <vt:lpstr>RESİM YETENEK ALANINDA BİREYSEL DEĞERLENDİRME</vt:lpstr>
      <vt:lpstr>Müzik yetenek alanında bireysel değerlendirme</vt:lpstr>
      <vt:lpstr>Müzik yetenek alanında bireysel değerlendirme</vt:lpstr>
      <vt:lpstr>BİLSEM YERLEŞTİRME VE KAYIT İŞLEMLERİ</vt:lpstr>
      <vt:lpstr> SINAV İTİRAZLARI</vt:lpstr>
      <vt:lpstr>SINAV İTİRAZLARI</vt:lpstr>
      <vt:lpstr>SÜRECİN SAĞLIKLI İŞLEMESİNİN SAĞLANMASI İÇİN;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– 2018 EĞİTİM ÖĞRETİM YILI BİLİM SANAT MERKEZLERİ ÖĞRENCİ TANILAMA KILAVUZU</dc:title>
  <dc:creator>elif</dc:creator>
  <cp:lastModifiedBy>ronaldinho424</cp:lastModifiedBy>
  <cp:revision>78</cp:revision>
  <dcterms:created xsi:type="dcterms:W3CDTF">2017-10-30T12:00:21Z</dcterms:created>
  <dcterms:modified xsi:type="dcterms:W3CDTF">2017-11-05T18:39:40Z</dcterms:modified>
</cp:coreProperties>
</file>